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62" r:id="rId5"/>
    <p:sldId id="268" r:id="rId6"/>
    <p:sldId id="306" r:id="rId7"/>
    <p:sldId id="323" r:id="rId8"/>
    <p:sldId id="324" r:id="rId9"/>
    <p:sldId id="325" r:id="rId10"/>
    <p:sldId id="269" r:id="rId11"/>
    <p:sldId id="308" r:id="rId12"/>
    <p:sldId id="312" r:id="rId13"/>
    <p:sldId id="340" r:id="rId14"/>
    <p:sldId id="303" r:id="rId15"/>
    <p:sldId id="309" r:id="rId16"/>
    <p:sldId id="284" r:id="rId17"/>
    <p:sldId id="310" r:id="rId18"/>
    <p:sldId id="304" r:id="rId19"/>
    <p:sldId id="311" r:id="rId20"/>
    <p:sldId id="326" r:id="rId21"/>
    <p:sldId id="257" r:id="rId22"/>
  </p:sldIdLst>
  <p:sldSz cx="12193270" cy="6858000"/>
  <p:notesSz cx="6858000" cy="9144000"/>
  <p:defaultTextStyle>
    <a:defPPr marL="0" marR="0" indent="0" algn="l" defTabSz="457200" rtl="0" fontAlgn="auto" latinLnBrk="1" hangingPunct="0">
      <a:lnSpc>
        <a:spcPct val="100000"/>
      </a:lnSpc>
      <a:spcBef>
        <a:spcPts val="0"/>
      </a:spcBef>
      <a:spcAft>
        <a:spcPts val="0"/>
      </a:spcAft>
      <a:buClrTx/>
      <a:buSzTx/>
      <a:buFontTx/>
      <a:buNone/>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defRPr kumimoji="0" sz="2800" b="0" i="0" u="none" strike="noStrike" cap="none" spc="0" normalizeH="0" baseline="0">
        <a:ln>
          <a:noFill/>
        </a:ln>
        <a:solidFill>
          <a:srgbClr val="000000"/>
        </a:solidFill>
        <a:effectLst/>
        <a:uFillTx/>
        <a:latin typeface="+mn-lt"/>
        <a:ea typeface="+mn-ea"/>
        <a:cs typeface="+mn-cs"/>
        <a:sym typeface="Gill Sans" panose="020B0502020104020203"/>
      </a:defRPr>
    </a:lvl1pPr>
    <a:lvl2pPr marL="0" marR="0" indent="171450" algn="ctr" defTabSz="412750" rtl="0" fontAlgn="auto" latinLnBrk="0" hangingPunct="0">
      <a:lnSpc>
        <a:spcPct val="100000"/>
      </a:lnSpc>
      <a:spcBef>
        <a:spcPts val="0"/>
      </a:spcBef>
      <a:spcAft>
        <a:spcPts val="0"/>
      </a:spcAft>
      <a:buClrTx/>
      <a:buSzTx/>
      <a:buFontTx/>
      <a:buNone/>
      <a:defRPr kumimoji="0" sz="2800" b="0" i="0" u="none" strike="noStrike" cap="none" spc="0" normalizeH="0" baseline="0">
        <a:ln>
          <a:noFill/>
        </a:ln>
        <a:solidFill>
          <a:srgbClr val="000000"/>
        </a:solidFill>
        <a:effectLst/>
        <a:uFillTx/>
        <a:latin typeface="+mn-lt"/>
        <a:ea typeface="+mn-ea"/>
        <a:cs typeface="+mn-cs"/>
        <a:sym typeface="Gill Sans" panose="020B0502020104020203"/>
      </a:defRPr>
    </a:lvl2pPr>
    <a:lvl3pPr marL="0" marR="0" indent="342900" algn="ctr" defTabSz="412750" rtl="0" fontAlgn="auto" latinLnBrk="0" hangingPunct="0">
      <a:lnSpc>
        <a:spcPct val="100000"/>
      </a:lnSpc>
      <a:spcBef>
        <a:spcPts val="0"/>
      </a:spcBef>
      <a:spcAft>
        <a:spcPts val="0"/>
      </a:spcAft>
      <a:buClrTx/>
      <a:buSzTx/>
      <a:buFontTx/>
      <a:buNone/>
      <a:defRPr kumimoji="0" sz="2800" b="0" i="0" u="none" strike="noStrike" cap="none" spc="0" normalizeH="0" baseline="0">
        <a:ln>
          <a:noFill/>
        </a:ln>
        <a:solidFill>
          <a:srgbClr val="000000"/>
        </a:solidFill>
        <a:effectLst/>
        <a:uFillTx/>
        <a:latin typeface="+mn-lt"/>
        <a:ea typeface="+mn-ea"/>
        <a:cs typeface="+mn-cs"/>
        <a:sym typeface="Gill Sans" panose="020B0502020104020203"/>
      </a:defRPr>
    </a:lvl3pPr>
    <a:lvl4pPr marL="0" marR="0" indent="514350" algn="ctr" defTabSz="412750" rtl="0" fontAlgn="auto" latinLnBrk="0" hangingPunct="0">
      <a:lnSpc>
        <a:spcPct val="100000"/>
      </a:lnSpc>
      <a:spcBef>
        <a:spcPts val="0"/>
      </a:spcBef>
      <a:spcAft>
        <a:spcPts val="0"/>
      </a:spcAft>
      <a:buClrTx/>
      <a:buSzTx/>
      <a:buFontTx/>
      <a:buNone/>
      <a:defRPr kumimoji="0" sz="2800" b="0" i="0" u="none" strike="noStrike" cap="none" spc="0" normalizeH="0" baseline="0">
        <a:ln>
          <a:noFill/>
        </a:ln>
        <a:solidFill>
          <a:srgbClr val="000000"/>
        </a:solidFill>
        <a:effectLst/>
        <a:uFillTx/>
        <a:latin typeface="+mn-lt"/>
        <a:ea typeface="+mn-ea"/>
        <a:cs typeface="+mn-cs"/>
        <a:sym typeface="Gill Sans" panose="020B0502020104020203"/>
      </a:defRPr>
    </a:lvl4pPr>
    <a:lvl5pPr marL="0" marR="0" indent="685800" algn="ctr" defTabSz="412750" rtl="0" fontAlgn="auto" latinLnBrk="0" hangingPunct="0">
      <a:lnSpc>
        <a:spcPct val="100000"/>
      </a:lnSpc>
      <a:spcBef>
        <a:spcPts val="0"/>
      </a:spcBef>
      <a:spcAft>
        <a:spcPts val="0"/>
      </a:spcAft>
      <a:buClrTx/>
      <a:buSzTx/>
      <a:buFontTx/>
      <a:buNone/>
      <a:defRPr kumimoji="0" sz="2800" b="0" i="0" u="none" strike="noStrike" cap="none" spc="0" normalizeH="0" baseline="0">
        <a:ln>
          <a:noFill/>
        </a:ln>
        <a:solidFill>
          <a:srgbClr val="000000"/>
        </a:solidFill>
        <a:effectLst/>
        <a:uFillTx/>
        <a:latin typeface="+mn-lt"/>
        <a:ea typeface="+mn-ea"/>
        <a:cs typeface="+mn-cs"/>
        <a:sym typeface="Gill Sans" panose="020B0502020104020203"/>
      </a:defRPr>
    </a:lvl5pPr>
    <a:lvl6pPr marL="0" marR="0" indent="857250" algn="ctr" defTabSz="412750" rtl="0" fontAlgn="auto" latinLnBrk="0" hangingPunct="0">
      <a:lnSpc>
        <a:spcPct val="100000"/>
      </a:lnSpc>
      <a:spcBef>
        <a:spcPts val="0"/>
      </a:spcBef>
      <a:spcAft>
        <a:spcPts val="0"/>
      </a:spcAft>
      <a:buClrTx/>
      <a:buSzTx/>
      <a:buFontTx/>
      <a:buNone/>
      <a:defRPr kumimoji="0" sz="2800" b="0" i="0" u="none" strike="noStrike" cap="none" spc="0" normalizeH="0" baseline="0">
        <a:ln>
          <a:noFill/>
        </a:ln>
        <a:solidFill>
          <a:srgbClr val="000000"/>
        </a:solidFill>
        <a:effectLst/>
        <a:uFillTx/>
        <a:latin typeface="+mn-lt"/>
        <a:ea typeface="+mn-ea"/>
        <a:cs typeface="+mn-cs"/>
        <a:sym typeface="Gill Sans" panose="020B0502020104020203"/>
      </a:defRPr>
    </a:lvl6pPr>
    <a:lvl7pPr marL="0" marR="0" indent="1028700" algn="ctr" defTabSz="412750" rtl="0" fontAlgn="auto" latinLnBrk="0" hangingPunct="0">
      <a:lnSpc>
        <a:spcPct val="100000"/>
      </a:lnSpc>
      <a:spcBef>
        <a:spcPts val="0"/>
      </a:spcBef>
      <a:spcAft>
        <a:spcPts val="0"/>
      </a:spcAft>
      <a:buClrTx/>
      <a:buSzTx/>
      <a:buFontTx/>
      <a:buNone/>
      <a:defRPr kumimoji="0" sz="2800" b="0" i="0" u="none" strike="noStrike" cap="none" spc="0" normalizeH="0" baseline="0">
        <a:ln>
          <a:noFill/>
        </a:ln>
        <a:solidFill>
          <a:srgbClr val="000000"/>
        </a:solidFill>
        <a:effectLst/>
        <a:uFillTx/>
        <a:latin typeface="+mn-lt"/>
        <a:ea typeface="+mn-ea"/>
        <a:cs typeface="+mn-cs"/>
        <a:sym typeface="Gill Sans" panose="020B0502020104020203"/>
      </a:defRPr>
    </a:lvl7pPr>
    <a:lvl8pPr marL="0" marR="0" indent="1200150" algn="ctr" defTabSz="412750" rtl="0" fontAlgn="auto" latinLnBrk="0" hangingPunct="0">
      <a:lnSpc>
        <a:spcPct val="100000"/>
      </a:lnSpc>
      <a:spcBef>
        <a:spcPts val="0"/>
      </a:spcBef>
      <a:spcAft>
        <a:spcPts val="0"/>
      </a:spcAft>
      <a:buClrTx/>
      <a:buSzTx/>
      <a:buFontTx/>
      <a:buNone/>
      <a:defRPr kumimoji="0" sz="2800" b="0" i="0" u="none" strike="noStrike" cap="none" spc="0" normalizeH="0" baseline="0">
        <a:ln>
          <a:noFill/>
        </a:ln>
        <a:solidFill>
          <a:srgbClr val="000000"/>
        </a:solidFill>
        <a:effectLst/>
        <a:uFillTx/>
        <a:latin typeface="+mn-lt"/>
        <a:ea typeface="+mn-ea"/>
        <a:cs typeface="+mn-cs"/>
        <a:sym typeface="Gill Sans" panose="020B0502020104020203"/>
      </a:defRPr>
    </a:lvl8pPr>
    <a:lvl9pPr marL="0" marR="0" indent="1371600" algn="ctr" defTabSz="412750" rtl="0" fontAlgn="auto" latinLnBrk="0" hangingPunct="0">
      <a:lnSpc>
        <a:spcPct val="100000"/>
      </a:lnSpc>
      <a:spcBef>
        <a:spcPts val="0"/>
      </a:spcBef>
      <a:spcAft>
        <a:spcPts val="0"/>
      </a:spcAft>
      <a:buClrTx/>
      <a:buSzTx/>
      <a:buFontTx/>
      <a:buNone/>
      <a:defRPr kumimoji="0" sz="2800" b="0" i="0" u="none" strike="noStrike" cap="none" spc="0" normalizeH="0" baseline="0">
        <a:ln>
          <a:noFill/>
        </a:ln>
        <a:solidFill>
          <a:srgbClr val="000000"/>
        </a:solidFill>
        <a:effectLst/>
        <a:uFillTx/>
        <a:latin typeface="+mn-lt"/>
        <a:ea typeface="+mn-ea"/>
        <a:cs typeface="+mn-cs"/>
        <a:sym typeface="Gill Sans" panose="020B0502020104020203"/>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554"/>
    <p:restoredTop sz="91415"/>
  </p:normalViewPr>
  <p:slideViewPr>
    <p:cSldViewPr snapToGrid="0" snapToObjects="1" showGuides="1">
      <p:cViewPr varScale="1">
        <p:scale>
          <a:sx n="86" d="100"/>
          <a:sy n="86" d="100"/>
        </p:scale>
        <p:origin x="760" y="1224"/>
      </p:cViewPr>
      <p:guideLst>
        <p:guide orient="horz" pos="2160"/>
        <p:guide pos="378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381000" y="685800"/>
            <a:ext cx="6096000" cy="3429000"/>
          </a:xfrm>
          <a:prstGeom prst="rect">
            <a:avLst/>
          </a:prstGeom>
        </p:spPr>
        <p:txBody>
          <a:bodyPr/>
          <a:lstStyle/>
          <a:p/>
        </p:txBody>
      </p:sp>
      <p:sp>
        <p:nvSpPr>
          <p:cNvPr id="158" name="Shape 158"/>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228600" latinLnBrk="0">
      <a:defRPr sz="1100">
        <a:latin typeface="Lucida Grande" panose="020B0600040502020204"/>
        <a:ea typeface="Lucida Grande" panose="020B0600040502020204"/>
        <a:cs typeface="Lucida Grande" panose="020B0600040502020204"/>
        <a:sym typeface="Lucida Grande" panose="020B0600040502020204"/>
      </a:defRPr>
    </a:lvl1pPr>
    <a:lvl2pPr defTabSz="228600" latinLnBrk="0">
      <a:defRPr sz="1100">
        <a:latin typeface="Lucida Grande" panose="020B0600040502020204"/>
        <a:ea typeface="Lucida Grande" panose="020B0600040502020204"/>
        <a:cs typeface="Lucida Grande" panose="020B0600040502020204"/>
        <a:sym typeface="Lucida Grande" panose="020B0600040502020204"/>
      </a:defRPr>
    </a:lvl2pPr>
    <a:lvl3pPr defTabSz="228600" latinLnBrk="0">
      <a:defRPr sz="1100">
        <a:latin typeface="Lucida Grande" panose="020B0600040502020204"/>
        <a:ea typeface="Lucida Grande" panose="020B0600040502020204"/>
        <a:cs typeface="Lucida Grande" panose="020B0600040502020204"/>
        <a:sym typeface="Lucida Grande" panose="020B0600040502020204"/>
      </a:defRPr>
    </a:lvl3pPr>
    <a:lvl4pPr defTabSz="228600" latinLnBrk="0">
      <a:defRPr sz="1100">
        <a:latin typeface="Lucida Grande" panose="020B0600040502020204"/>
        <a:ea typeface="Lucida Grande" panose="020B0600040502020204"/>
        <a:cs typeface="Lucida Grande" panose="020B0600040502020204"/>
        <a:sym typeface="Lucida Grande" panose="020B0600040502020204"/>
      </a:defRPr>
    </a:lvl4pPr>
    <a:lvl5pPr defTabSz="228600" latinLnBrk="0">
      <a:defRPr sz="1100">
        <a:latin typeface="Lucida Grande" panose="020B0600040502020204"/>
        <a:ea typeface="Lucida Grande" panose="020B0600040502020204"/>
        <a:cs typeface="Lucida Grande" panose="020B0600040502020204"/>
        <a:sym typeface="Lucida Grande" panose="020B0600040502020204"/>
      </a:defRPr>
    </a:lvl5pPr>
    <a:lvl6pPr defTabSz="228600" latinLnBrk="0">
      <a:defRPr sz="1100">
        <a:latin typeface="Lucida Grande" panose="020B0600040502020204"/>
        <a:ea typeface="Lucida Grande" panose="020B0600040502020204"/>
        <a:cs typeface="Lucida Grande" panose="020B0600040502020204"/>
        <a:sym typeface="Lucida Grande" panose="020B0600040502020204"/>
      </a:defRPr>
    </a:lvl6pPr>
    <a:lvl7pPr defTabSz="228600" latinLnBrk="0">
      <a:defRPr sz="1100">
        <a:latin typeface="Lucida Grande" panose="020B0600040502020204"/>
        <a:ea typeface="Lucida Grande" panose="020B0600040502020204"/>
        <a:cs typeface="Lucida Grande" panose="020B0600040502020204"/>
        <a:sym typeface="Lucida Grande" panose="020B0600040502020204"/>
      </a:defRPr>
    </a:lvl7pPr>
    <a:lvl8pPr defTabSz="228600" latinLnBrk="0">
      <a:defRPr sz="1100">
        <a:latin typeface="Lucida Grande" panose="020B0600040502020204"/>
        <a:ea typeface="Lucida Grande" panose="020B0600040502020204"/>
        <a:cs typeface="Lucida Grande" panose="020B0600040502020204"/>
        <a:sym typeface="Lucida Grande" panose="020B0600040502020204"/>
      </a:defRPr>
    </a:lvl8pPr>
    <a:lvl9pPr defTabSz="228600" latinLnBrk="0">
      <a:defRPr sz="1100">
        <a:latin typeface="Lucida Grande" panose="020B0600040502020204"/>
        <a:ea typeface="Lucida Grande" panose="020B0600040502020204"/>
        <a:cs typeface="Lucida Grande" panose="020B0600040502020204"/>
        <a:sym typeface="Lucida Grande" panose="020B06000405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p:cSld name="Master #10">
    <p:spTree>
      <p:nvGrpSpPr>
        <p:cNvPr id="1" name=""/>
        <p:cNvGrpSpPr/>
        <p:nvPr/>
      </p:nvGrpSpPr>
      <p:grpSpPr>
        <a:xfrm>
          <a:off x="0" y="0"/>
          <a:ext cx="0" cy="0"/>
          <a:chOff x="0" y="0"/>
          <a:chExt cx="0" cy="0"/>
        </a:xfrm>
      </p:grpSpPr>
      <p:sp>
        <p:nvSpPr>
          <p:cNvPr id="89" name="矩形"/>
          <p:cNvSpPr/>
          <p:nvPr/>
        </p:nvSpPr>
        <p:spPr>
          <a:xfrm>
            <a:off x="-57158" y="-120650"/>
            <a:ext cx="12307903" cy="6997700"/>
          </a:xfrm>
          <a:prstGeom prst="rect">
            <a:avLst/>
          </a:prstGeom>
          <a:gradFill>
            <a:gsLst>
              <a:gs pos="0">
                <a:srgbClr val="42A3E8"/>
              </a:gs>
              <a:gs pos="100000">
                <a:srgbClr val="9CB2CB"/>
              </a:gs>
            </a:gsLst>
            <a:lin ang="5400000"/>
          </a:gradFill>
          <a:ln w="25400">
            <a:solidFill>
              <a:srgbClr val="EBEBEB"/>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9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p:cSld name="Master #11">
    <p:spTree>
      <p:nvGrpSpPr>
        <p:cNvPr id="1" name=""/>
        <p:cNvGrpSpPr/>
        <p:nvPr/>
      </p:nvGrpSpPr>
      <p:grpSpPr>
        <a:xfrm>
          <a:off x="0" y="0"/>
          <a:ext cx="0" cy="0"/>
          <a:chOff x="0" y="0"/>
          <a:chExt cx="0" cy="0"/>
        </a:xfrm>
      </p:grpSpPr>
      <p:sp>
        <p:nvSpPr>
          <p:cNvPr id="97" name="矩形"/>
          <p:cNvSpPr/>
          <p:nvPr/>
        </p:nvSpPr>
        <p:spPr>
          <a:xfrm>
            <a:off x="-57158" y="-120650"/>
            <a:ext cx="12307903" cy="6997700"/>
          </a:xfrm>
          <a:prstGeom prst="rect">
            <a:avLst/>
          </a:prstGeom>
          <a:gradFill>
            <a:gsLst>
              <a:gs pos="0">
                <a:srgbClr val="9CB2CB"/>
              </a:gs>
              <a:gs pos="100000">
                <a:srgbClr val="5981B5"/>
              </a:gs>
            </a:gsLst>
            <a:lin ang="5400000"/>
          </a:gradFill>
          <a:ln w="25400">
            <a:solidFill>
              <a:srgbClr val="EBEBEB"/>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9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p:cSld name="blank copy">
    <p:spTree>
      <p:nvGrpSpPr>
        <p:cNvPr id="1" name=""/>
        <p:cNvGrpSpPr/>
        <p:nvPr/>
      </p:nvGrpSpPr>
      <p:grpSpPr>
        <a:xfrm>
          <a:off x="0" y="0"/>
          <a:ext cx="0" cy="0"/>
          <a:chOff x="0" y="0"/>
          <a:chExt cx="0" cy="0"/>
        </a:xfrm>
      </p:grpSpPr>
      <p:pic>
        <p:nvPicPr>
          <p:cNvPr id="105" name="bg01.jpg" descr="bg01.jpg"/>
          <p:cNvPicPr/>
          <p:nvPr userDrawn="1"/>
        </p:nvPicPr>
        <p:blipFill>
          <a:blip r:embed="rId2"/>
          <a:srcRect r="4239"/>
          <a:stretch>
            <a:fillRect/>
          </a:stretch>
        </p:blipFill>
        <p:spPr>
          <a:xfrm>
            <a:off x="-11844" y="-28085"/>
            <a:ext cx="12217404" cy="6886085"/>
          </a:xfrm>
          <a:prstGeom prst="rect">
            <a:avLst/>
          </a:prstGeom>
          <a:ln w="12700">
            <a:miter lim="400000"/>
            <a:headEnd/>
            <a:tailEnd/>
          </a:ln>
        </p:spPr>
      </p:pic>
      <p:sp>
        <p:nvSpPr>
          <p:cNvPr id="4" name="ENMOTECH"/>
          <p:cNvSpPr txBox="1"/>
          <p:nvPr userDrawn="1"/>
        </p:nvSpPr>
        <p:spPr>
          <a:xfrm>
            <a:off x="242980" y="-608464"/>
            <a:ext cx="10643939" cy="2267287"/>
          </a:xfrm>
          <a:prstGeom prst="rect">
            <a:avLst/>
          </a:prstGeom>
          <a:ln w="12700">
            <a:miter lim="400000"/>
          </a:ln>
        </p:spPr>
        <p:txBody>
          <a:bodyPr wrap="none" lIns="25400" tIns="25400" rIns="25400" bIns="25400" anchor="ctr">
            <a:spAutoFit/>
          </a:bodyPr>
          <a:lstStyle>
            <a:lvl1pPr>
              <a:defRPr sz="50000">
                <a:solidFill>
                  <a:srgbClr val="F7F8F9"/>
                </a:solidFill>
                <a:latin typeface="헤드라인A"/>
                <a:ea typeface="헤드라인A"/>
                <a:cs typeface="헤드라인A"/>
                <a:sym typeface="헤드라인A"/>
              </a:defRPr>
            </a:lvl1pPr>
          </a:lstStyle>
          <a:p>
            <a:r>
              <a:rPr sz="14400" b="1" i="0" dirty="0">
                <a:solidFill>
                  <a:srgbClr val="F7F8F9">
                    <a:alpha val="10000"/>
                  </a:srgbClr>
                </a:solidFill>
                <a:latin typeface="Microsoft YaHei Heavy" panose="020B0402040204020203" pitchFamily="34" charset="-122"/>
                <a:ea typeface="Microsoft YaHei Heavy" panose="020B0402040204020203" pitchFamily="34" charset="-122"/>
              </a:rPr>
              <a:t>ENMOTECH</a:t>
            </a:r>
            <a:endParaRPr sz="14400" b="1" i="0" dirty="0">
              <a:solidFill>
                <a:srgbClr val="F7F8F9">
                  <a:alpha val="10000"/>
                </a:srgbClr>
              </a:solidFill>
              <a:latin typeface="Microsoft YaHei Heavy" panose="020B0402040204020203" pitchFamily="34" charset="-122"/>
              <a:ea typeface="Microsoft YaHei Heavy" panose="020B0402040204020203" pitchFamily="34" charset="-122"/>
            </a:endParaRPr>
          </a:p>
        </p:txBody>
      </p:sp>
      <p:pic>
        <p:nvPicPr>
          <p:cNvPr id="5" name="图像" descr="图像"/>
          <p:cNvPicPr>
            <a:picLocks noChangeAspect="1"/>
          </p:cNvPicPr>
          <p:nvPr userDrawn="1"/>
        </p:nvPicPr>
        <p:blipFill>
          <a:blip r:embed="rId3">
            <a:alphaModFix amt="50417"/>
          </a:blip>
          <a:stretch>
            <a:fillRect/>
          </a:stretch>
        </p:blipFill>
        <p:spPr>
          <a:xfrm>
            <a:off x="1441360" y="222250"/>
            <a:ext cx="9086851" cy="6413500"/>
          </a:xfrm>
          <a:prstGeom prst="rect">
            <a:avLst/>
          </a:prstGeom>
          <a:ln w="12700">
            <a:miter lim="400000"/>
            <a:headEnd/>
            <a:tailEnd/>
          </a:ln>
        </p:spPr>
      </p:pic>
      <p:sp>
        <p:nvSpPr>
          <p:cNvPr id="6" name="形状"/>
          <p:cNvSpPr/>
          <p:nvPr userDrawn="1"/>
        </p:nvSpPr>
        <p:spPr>
          <a:xfrm>
            <a:off x="933792" y="5661593"/>
            <a:ext cx="874634" cy="1322026"/>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78FFC">
                  <a:alpha val="10126"/>
                </a:srgbClr>
              </a:gs>
              <a:gs pos="100000">
                <a:srgbClr val="42A2E8">
                  <a:alpha val="10126"/>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7" name="形状"/>
          <p:cNvSpPr/>
          <p:nvPr userDrawn="1"/>
        </p:nvSpPr>
        <p:spPr>
          <a:xfrm>
            <a:off x="-1161256" y="3739852"/>
            <a:ext cx="2417945" cy="3595013"/>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88EFC">
                  <a:alpha val="10126"/>
                </a:srgbClr>
              </a:gs>
              <a:gs pos="100000">
                <a:srgbClr val="43A3E9">
                  <a:alpha val="10126"/>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8" name="形状"/>
          <p:cNvSpPr/>
          <p:nvPr userDrawn="1"/>
        </p:nvSpPr>
        <p:spPr>
          <a:xfrm>
            <a:off x="10891852" y="-1091122"/>
            <a:ext cx="1242091" cy="1877445"/>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391FC">
                  <a:alpha val="10397"/>
                </a:srgbClr>
              </a:gs>
              <a:gs pos="100000">
                <a:srgbClr val="43A1E9">
                  <a:alpha val="10397"/>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9" name="形状"/>
          <p:cNvSpPr/>
          <p:nvPr userDrawn="1"/>
        </p:nvSpPr>
        <p:spPr>
          <a:xfrm>
            <a:off x="9378308" y="-1073037"/>
            <a:ext cx="2530993" cy="3825646"/>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78FFC">
                  <a:alpha val="10397"/>
                </a:srgbClr>
              </a:gs>
              <a:gs pos="100000">
                <a:srgbClr val="43A2E8">
                  <a:alpha val="10397"/>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10" name="形状"/>
          <p:cNvSpPr/>
          <p:nvPr userDrawn="1"/>
        </p:nvSpPr>
        <p:spPr>
          <a:xfrm>
            <a:off x="11546806" y="-304477"/>
            <a:ext cx="1174263" cy="1774922"/>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78FFC">
                  <a:alpha val="10397"/>
                </a:srgbClr>
              </a:gs>
              <a:gs pos="100000">
                <a:srgbClr val="43A2E8">
                  <a:alpha val="10397"/>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11" name="形状"/>
          <p:cNvSpPr/>
          <p:nvPr userDrawn="1"/>
        </p:nvSpPr>
        <p:spPr>
          <a:xfrm>
            <a:off x="631577" y="4649897"/>
            <a:ext cx="1174263" cy="1774922"/>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1437">
                <a:srgbClr val="6690FC">
                  <a:alpha val="10126"/>
                </a:srgbClr>
              </a:gs>
              <a:gs pos="100000">
                <a:srgbClr val="45A2E9">
                  <a:alpha val="10126"/>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12" name="形状"/>
          <p:cNvSpPr/>
          <p:nvPr userDrawn="1"/>
        </p:nvSpPr>
        <p:spPr>
          <a:xfrm>
            <a:off x="9791620" y="-902312"/>
            <a:ext cx="874634" cy="1322026"/>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691FC">
                  <a:alpha val="10397"/>
                </a:srgbClr>
              </a:gs>
              <a:gs pos="100000">
                <a:srgbClr val="43A3E8">
                  <a:alpha val="10397"/>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pic>
        <p:nvPicPr>
          <p:cNvPr id="13" name="资源 5@2x.png" descr="资源 5@2x.png"/>
          <p:cNvPicPr>
            <a:picLocks noChangeAspect="1"/>
          </p:cNvPicPr>
          <p:nvPr userDrawn="1"/>
        </p:nvPicPr>
        <p:blipFill>
          <a:blip r:embed="rId4"/>
          <a:srcRect l="120" r="120"/>
          <a:stretch>
            <a:fillRect/>
          </a:stretch>
        </p:blipFill>
        <p:spPr>
          <a:xfrm>
            <a:off x="9972180" y="6031986"/>
            <a:ext cx="1793043" cy="587883"/>
          </a:xfrm>
          <a:prstGeom prst="rect">
            <a:avLst/>
          </a:prstGeom>
          <a:ln w="12700">
            <a:miter lim="400000"/>
            <a:headEnd/>
            <a:tailEnd/>
          </a:ln>
        </p:spPr>
      </p:pic>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showMasterSp="0">
  <p:cSld name="2_blank copy">
    <p:spTree>
      <p:nvGrpSpPr>
        <p:cNvPr id="1" name=""/>
        <p:cNvGrpSpPr/>
        <p:nvPr/>
      </p:nvGrpSpPr>
      <p:grpSpPr>
        <a:xfrm>
          <a:off x="0" y="0"/>
          <a:ext cx="0" cy="0"/>
          <a:chOff x="0" y="0"/>
          <a:chExt cx="0" cy="0"/>
        </a:xfrm>
      </p:grpSpPr>
      <p:pic>
        <p:nvPicPr>
          <p:cNvPr id="105" name="bg01.jpg" descr="bg01.jpg"/>
          <p:cNvPicPr/>
          <p:nvPr userDrawn="1"/>
        </p:nvPicPr>
        <p:blipFill>
          <a:blip r:embed="rId2"/>
          <a:srcRect r="4239"/>
          <a:stretch>
            <a:fillRect/>
          </a:stretch>
        </p:blipFill>
        <p:spPr>
          <a:xfrm>
            <a:off x="-11844" y="-28085"/>
            <a:ext cx="12217404" cy="6886085"/>
          </a:xfrm>
          <a:prstGeom prst="rect">
            <a:avLst/>
          </a:prstGeom>
          <a:ln w="12700">
            <a:miter lim="400000"/>
            <a:headEnd/>
            <a:tailEnd/>
          </a:ln>
        </p:spPr>
      </p:pic>
      <p:pic>
        <p:nvPicPr>
          <p:cNvPr id="5" name="图像" descr="图像"/>
          <p:cNvPicPr>
            <a:picLocks noChangeAspect="1"/>
          </p:cNvPicPr>
          <p:nvPr userDrawn="1"/>
        </p:nvPicPr>
        <p:blipFill>
          <a:blip r:embed="rId3">
            <a:alphaModFix amt="50417"/>
          </a:blip>
          <a:stretch>
            <a:fillRect/>
          </a:stretch>
        </p:blipFill>
        <p:spPr>
          <a:xfrm>
            <a:off x="1441360" y="222250"/>
            <a:ext cx="9086851" cy="6413500"/>
          </a:xfrm>
          <a:prstGeom prst="rect">
            <a:avLst/>
          </a:prstGeom>
          <a:ln w="12700">
            <a:miter lim="400000"/>
            <a:headEnd/>
            <a:tailEnd/>
          </a:ln>
        </p:spPr>
      </p:pic>
      <p:sp>
        <p:nvSpPr>
          <p:cNvPr id="6" name="形状"/>
          <p:cNvSpPr/>
          <p:nvPr userDrawn="1"/>
        </p:nvSpPr>
        <p:spPr>
          <a:xfrm>
            <a:off x="933792" y="5661593"/>
            <a:ext cx="874634" cy="1322026"/>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78FFC">
                  <a:alpha val="10126"/>
                </a:srgbClr>
              </a:gs>
              <a:gs pos="100000">
                <a:srgbClr val="42A2E8">
                  <a:alpha val="10126"/>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7" name="形状"/>
          <p:cNvSpPr/>
          <p:nvPr userDrawn="1"/>
        </p:nvSpPr>
        <p:spPr>
          <a:xfrm>
            <a:off x="-1161256" y="3739852"/>
            <a:ext cx="2417945" cy="3595013"/>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88EFC">
                  <a:alpha val="10126"/>
                </a:srgbClr>
              </a:gs>
              <a:gs pos="100000">
                <a:srgbClr val="43A3E9">
                  <a:alpha val="10126"/>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8" name="形状"/>
          <p:cNvSpPr/>
          <p:nvPr userDrawn="1"/>
        </p:nvSpPr>
        <p:spPr>
          <a:xfrm>
            <a:off x="10891852" y="-1091122"/>
            <a:ext cx="1242091" cy="1877445"/>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391FC">
                  <a:alpha val="10397"/>
                </a:srgbClr>
              </a:gs>
              <a:gs pos="100000">
                <a:srgbClr val="43A1E9">
                  <a:alpha val="10397"/>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9" name="形状"/>
          <p:cNvSpPr/>
          <p:nvPr userDrawn="1"/>
        </p:nvSpPr>
        <p:spPr>
          <a:xfrm>
            <a:off x="9378308" y="-1073037"/>
            <a:ext cx="2530993" cy="3825646"/>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78FFC">
                  <a:alpha val="10397"/>
                </a:srgbClr>
              </a:gs>
              <a:gs pos="100000">
                <a:srgbClr val="43A2E8">
                  <a:alpha val="10397"/>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10" name="形状"/>
          <p:cNvSpPr/>
          <p:nvPr userDrawn="1"/>
        </p:nvSpPr>
        <p:spPr>
          <a:xfrm>
            <a:off x="11546806" y="-304477"/>
            <a:ext cx="1174263" cy="1774922"/>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78FFC">
                  <a:alpha val="10397"/>
                </a:srgbClr>
              </a:gs>
              <a:gs pos="100000">
                <a:srgbClr val="43A2E8">
                  <a:alpha val="10397"/>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11" name="形状"/>
          <p:cNvSpPr/>
          <p:nvPr userDrawn="1"/>
        </p:nvSpPr>
        <p:spPr>
          <a:xfrm>
            <a:off x="631577" y="4649897"/>
            <a:ext cx="1174263" cy="1774922"/>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1437">
                <a:srgbClr val="6690FC">
                  <a:alpha val="10126"/>
                </a:srgbClr>
              </a:gs>
              <a:gs pos="100000">
                <a:srgbClr val="45A2E9">
                  <a:alpha val="10126"/>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12" name="形状"/>
          <p:cNvSpPr/>
          <p:nvPr userDrawn="1"/>
        </p:nvSpPr>
        <p:spPr>
          <a:xfrm>
            <a:off x="9791620" y="-902312"/>
            <a:ext cx="874634" cy="1322026"/>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691FC">
                  <a:alpha val="10397"/>
                </a:srgbClr>
              </a:gs>
              <a:gs pos="100000">
                <a:srgbClr val="43A3E8">
                  <a:alpha val="10397"/>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pic>
        <p:nvPicPr>
          <p:cNvPr id="13" name="资源 5@2x.png" descr="资源 5@2x.png"/>
          <p:cNvPicPr>
            <a:picLocks noChangeAspect="1"/>
          </p:cNvPicPr>
          <p:nvPr userDrawn="1"/>
        </p:nvPicPr>
        <p:blipFill>
          <a:blip r:embed="rId4"/>
          <a:srcRect l="120" r="120"/>
          <a:stretch>
            <a:fillRect/>
          </a:stretch>
        </p:blipFill>
        <p:spPr>
          <a:xfrm>
            <a:off x="9972180" y="6031986"/>
            <a:ext cx="1793043" cy="587883"/>
          </a:xfrm>
          <a:prstGeom prst="rect">
            <a:avLst/>
          </a:prstGeom>
          <a:ln w="12700">
            <a:miter lim="400000"/>
            <a:headEnd/>
            <a:tailEnd/>
          </a:ln>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showMasterSp="0">
  <p:cSld name="1_blank copy">
    <p:spTree>
      <p:nvGrpSpPr>
        <p:cNvPr id="1" name=""/>
        <p:cNvGrpSpPr/>
        <p:nvPr/>
      </p:nvGrpSpPr>
      <p:grpSpPr>
        <a:xfrm>
          <a:off x="0" y="0"/>
          <a:ext cx="0" cy="0"/>
          <a:chOff x="0" y="0"/>
          <a:chExt cx="0" cy="0"/>
        </a:xfrm>
      </p:grpSpPr>
      <p:pic>
        <p:nvPicPr>
          <p:cNvPr id="105" name="bg01.jpg" descr="bg01.jpg"/>
          <p:cNvPicPr/>
          <p:nvPr userDrawn="1"/>
        </p:nvPicPr>
        <p:blipFill>
          <a:blip r:embed="rId2"/>
          <a:srcRect r="4239"/>
          <a:stretch>
            <a:fillRect/>
          </a:stretch>
        </p:blipFill>
        <p:spPr>
          <a:xfrm>
            <a:off x="-11844" y="-28085"/>
            <a:ext cx="12217404" cy="6886085"/>
          </a:xfrm>
          <a:prstGeom prst="rect">
            <a:avLst/>
          </a:prstGeom>
          <a:ln w="12700">
            <a:miter lim="400000"/>
            <a:headEnd/>
            <a:tailEnd/>
          </a:ln>
        </p:spPr>
      </p:pic>
      <p:pic>
        <p:nvPicPr>
          <p:cNvPr id="3" name="bg01.jpg" descr="bg01.jpg"/>
          <p:cNvPicPr/>
          <p:nvPr userDrawn="1"/>
        </p:nvPicPr>
        <p:blipFill>
          <a:blip r:embed="rId2"/>
          <a:srcRect r="4239"/>
          <a:stretch>
            <a:fillRect/>
          </a:stretch>
        </p:blipFill>
        <p:spPr>
          <a:xfrm>
            <a:off x="-11844" y="-28085"/>
            <a:ext cx="12217404" cy="6886085"/>
          </a:xfrm>
          <a:prstGeom prst="rect">
            <a:avLst/>
          </a:prstGeom>
          <a:ln w="12700">
            <a:miter lim="400000"/>
            <a:headEnd/>
            <a:tailEnd/>
          </a:ln>
        </p:spPr>
      </p:pic>
      <p:pic>
        <p:nvPicPr>
          <p:cNvPr id="4" name="图像" descr="图像"/>
          <p:cNvPicPr>
            <a:picLocks noChangeAspect="1"/>
          </p:cNvPicPr>
          <p:nvPr userDrawn="1"/>
        </p:nvPicPr>
        <p:blipFill>
          <a:blip r:embed="rId3">
            <a:alphaModFix amt="50417"/>
          </a:blip>
          <a:stretch>
            <a:fillRect/>
          </a:stretch>
        </p:blipFill>
        <p:spPr>
          <a:xfrm>
            <a:off x="1441360" y="222250"/>
            <a:ext cx="9086851" cy="6413500"/>
          </a:xfrm>
          <a:prstGeom prst="rect">
            <a:avLst/>
          </a:prstGeom>
          <a:ln w="12700">
            <a:miter lim="400000"/>
            <a:headEnd/>
            <a:tailEnd/>
          </a:ln>
        </p:spPr>
      </p:pic>
      <p:sp>
        <p:nvSpPr>
          <p:cNvPr id="5" name="形状"/>
          <p:cNvSpPr/>
          <p:nvPr userDrawn="1"/>
        </p:nvSpPr>
        <p:spPr>
          <a:xfrm>
            <a:off x="933792" y="5661593"/>
            <a:ext cx="874634" cy="1322026"/>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78FFC">
                  <a:alpha val="10126"/>
                </a:srgbClr>
              </a:gs>
              <a:gs pos="100000">
                <a:srgbClr val="42A2E8">
                  <a:alpha val="10126"/>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6" name="形状"/>
          <p:cNvSpPr/>
          <p:nvPr userDrawn="1"/>
        </p:nvSpPr>
        <p:spPr>
          <a:xfrm>
            <a:off x="-1161256" y="3739852"/>
            <a:ext cx="2417945" cy="3595013"/>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88EFC">
                  <a:alpha val="10126"/>
                </a:srgbClr>
              </a:gs>
              <a:gs pos="100000">
                <a:srgbClr val="43A3E9">
                  <a:alpha val="10126"/>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7" name="形状"/>
          <p:cNvSpPr/>
          <p:nvPr userDrawn="1"/>
        </p:nvSpPr>
        <p:spPr>
          <a:xfrm>
            <a:off x="10891852" y="-1091122"/>
            <a:ext cx="1242091" cy="1877445"/>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391FC">
                  <a:alpha val="10397"/>
                </a:srgbClr>
              </a:gs>
              <a:gs pos="100000">
                <a:srgbClr val="43A1E9">
                  <a:alpha val="10397"/>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8" name="形状"/>
          <p:cNvSpPr/>
          <p:nvPr userDrawn="1"/>
        </p:nvSpPr>
        <p:spPr>
          <a:xfrm>
            <a:off x="9378308" y="-1073037"/>
            <a:ext cx="2530993" cy="3825646"/>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78FFC">
                  <a:alpha val="10397"/>
                </a:srgbClr>
              </a:gs>
              <a:gs pos="100000">
                <a:srgbClr val="43A2E8">
                  <a:alpha val="10397"/>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9" name="形状"/>
          <p:cNvSpPr/>
          <p:nvPr userDrawn="1"/>
        </p:nvSpPr>
        <p:spPr>
          <a:xfrm>
            <a:off x="11546806" y="-304477"/>
            <a:ext cx="1174263" cy="1774922"/>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78FFC">
                  <a:alpha val="10397"/>
                </a:srgbClr>
              </a:gs>
              <a:gs pos="100000">
                <a:srgbClr val="43A2E8">
                  <a:alpha val="10397"/>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10" name="形状"/>
          <p:cNvSpPr/>
          <p:nvPr userDrawn="1"/>
        </p:nvSpPr>
        <p:spPr>
          <a:xfrm>
            <a:off x="631577" y="4649897"/>
            <a:ext cx="1174263" cy="1774922"/>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1437">
                <a:srgbClr val="6690FC">
                  <a:alpha val="10126"/>
                </a:srgbClr>
              </a:gs>
              <a:gs pos="100000">
                <a:srgbClr val="45A2E9">
                  <a:alpha val="10126"/>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11" name="形状"/>
          <p:cNvSpPr/>
          <p:nvPr userDrawn="1"/>
        </p:nvSpPr>
        <p:spPr>
          <a:xfrm>
            <a:off x="9791620" y="-902312"/>
            <a:ext cx="874634" cy="1322026"/>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691FC">
                  <a:alpha val="10397"/>
                </a:srgbClr>
              </a:gs>
              <a:gs pos="100000">
                <a:srgbClr val="43A3E8">
                  <a:alpha val="10397"/>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showMasterSp="0">
  <p:cSld name="3_blank copy">
    <p:spTree>
      <p:nvGrpSpPr>
        <p:cNvPr id="1" name=""/>
        <p:cNvGrpSpPr/>
        <p:nvPr/>
      </p:nvGrpSpPr>
      <p:grpSpPr>
        <a:xfrm>
          <a:off x="0" y="0"/>
          <a:ext cx="0" cy="0"/>
          <a:chOff x="0" y="0"/>
          <a:chExt cx="0" cy="0"/>
        </a:xfrm>
      </p:grpSpPr>
      <p:pic>
        <p:nvPicPr>
          <p:cNvPr id="105" name="bg01.jpg" descr="bg01.jpg"/>
          <p:cNvPicPr/>
          <p:nvPr userDrawn="1"/>
        </p:nvPicPr>
        <p:blipFill>
          <a:blip r:embed="rId2"/>
          <a:srcRect r="4239"/>
          <a:stretch>
            <a:fillRect/>
          </a:stretch>
        </p:blipFill>
        <p:spPr>
          <a:xfrm>
            <a:off x="-11844" y="-28085"/>
            <a:ext cx="12217404" cy="6886085"/>
          </a:xfrm>
          <a:prstGeom prst="rect">
            <a:avLst/>
          </a:prstGeom>
          <a:ln w="12700">
            <a:miter lim="400000"/>
            <a:headEnd/>
            <a:tailEnd/>
          </a:ln>
        </p:spPr>
      </p:pic>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p:cSld name="big screen copy">
    <p:spTree>
      <p:nvGrpSpPr>
        <p:cNvPr id="1" name=""/>
        <p:cNvGrpSpPr/>
        <p:nvPr/>
      </p:nvGrpSpPr>
      <p:grpSpPr>
        <a:xfrm>
          <a:off x="0" y="0"/>
          <a:ext cx="0" cy="0"/>
          <a:chOff x="0" y="0"/>
          <a:chExt cx="0" cy="0"/>
        </a:xfrm>
      </p:grpSpPr>
      <p:sp>
        <p:nvSpPr>
          <p:cNvPr id="113" name="矩形"/>
          <p:cNvSpPr/>
          <p:nvPr/>
        </p:nvSpPr>
        <p:spPr>
          <a:xfrm>
            <a:off x="-1" y="1388962"/>
            <a:ext cx="12193589" cy="5469038"/>
          </a:xfrm>
          <a:prstGeom prst="rect">
            <a:avLst/>
          </a:prstGeom>
          <a:gradFill>
            <a:gsLst>
              <a:gs pos="0">
                <a:srgbClr val="42A3E8"/>
              </a:gs>
              <a:gs pos="100000">
                <a:srgbClr val="5760DB"/>
              </a:gs>
            </a:gsLst>
            <a:lin ang="16380000"/>
          </a:gradFill>
          <a:ln w="25400">
            <a:solidFill>
              <a:srgbClr val="EBEBEB"/>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pic>
        <p:nvPicPr>
          <p:cNvPr id="114" name="资源 1@2x.png" descr="资源 1@2x.png"/>
          <p:cNvPicPr>
            <a:picLocks noChangeAspect="1"/>
          </p:cNvPicPr>
          <p:nvPr userDrawn="1"/>
        </p:nvPicPr>
        <p:blipFill>
          <a:blip r:embed="rId2"/>
          <a:stretch>
            <a:fillRect/>
          </a:stretch>
        </p:blipFill>
        <p:spPr>
          <a:xfrm>
            <a:off x="10632203" y="248575"/>
            <a:ext cx="1153397" cy="378114"/>
          </a:xfrm>
          <a:prstGeom prst="rect">
            <a:avLst/>
          </a:prstGeom>
          <a:ln w="12700">
            <a:miter lim="400000"/>
            <a:headEnd/>
            <a:tailEnd/>
          </a:ln>
        </p:spPr>
      </p:pic>
      <p:sp>
        <p:nvSpPr>
          <p:cNvPr id="116" name="线条"/>
          <p:cNvSpPr/>
          <p:nvPr/>
        </p:nvSpPr>
        <p:spPr>
          <a:xfrm>
            <a:off x="722260" y="6348228"/>
            <a:ext cx="10720373" cy="12"/>
          </a:xfrm>
          <a:prstGeom prst="line">
            <a:avLst/>
          </a:prstGeom>
          <a:ln w="12700">
            <a:solidFill>
              <a:srgbClr val="FFFFFF"/>
            </a:solidFill>
            <a:miter lim="400000"/>
          </a:ln>
        </p:spPr>
        <p:txBody>
          <a:bodyPr lIns="0" tIns="0" rIns="0" bIns="0" anchor="ctr"/>
          <a:lstStyle/>
          <a:p>
            <a:pPr algn="l" defTabSz="228600">
              <a:defRPr sz="1200">
                <a:latin typeface="+mj-lt"/>
                <a:ea typeface="+mj-ea"/>
                <a:cs typeface="+mj-cs"/>
                <a:sym typeface="Helvetica"/>
              </a:defRPr>
            </a:pPr>
            <a:endParaRPr sz="600"/>
          </a:p>
        </p:txBody>
      </p:sp>
      <p:sp>
        <p:nvSpPr>
          <p:cNvPr id="11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7" name="数 / 据 / 驱 / 动        成 / 就 / 未 / 来"/>
          <p:cNvSpPr/>
          <p:nvPr userDrawn="1"/>
        </p:nvSpPr>
        <p:spPr>
          <a:xfrm>
            <a:off x="396413" y="6438966"/>
            <a:ext cx="2173672" cy="205184"/>
          </a:xfrm>
          <a:prstGeom prst="rect">
            <a:avLst/>
          </a:prstGeom>
          <a:ln w="12700">
            <a:miter lim="400000"/>
          </a:ln>
        </p:spPr>
        <p:txBody>
          <a:bodyPr wrap="none" lIns="25400" tIns="25400" rIns="25400" bIns="25400" anchor="ctr">
            <a:spAutoFit/>
          </a:bodyPr>
          <a:lstStyle>
            <a:lvl1pPr algn="l">
              <a:defRPr sz="2000" b="1">
                <a:solidFill>
                  <a:srgbClr val="FFFFFF"/>
                </a:solidFill>
                <a:latin typeface="MicrosoftYaHeiSemibold"/>
                <a:ea typeface="MicrosoftYaHeiSemibold"/>
                <a:cs typeface="MicrosoftYaHeiSemibold"/>
                <a:sym typeface="MicrosoftYaHeiSemibold"/>
              </a:defRPr>
            </a:lvl1pPr>
          </a:lstStyle>
          <a:p>
            <a:r>
              <a:rPr sz="1000" b="0" i="0" dirty="0" err="1">
                <a:latin typeface="微软雅黑" panose="020B0503020204020204" pitchFamily="34" charset="-122"/>
                <a:ea typeface="微软雅黑" panose="020B0503020204020204" pitchFamily="34" charset="-122"/>
              </a:rPr>
              <a:t>数</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据</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驱</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动</a:t>
            </a:r>
            <a:r>
              <a:rPr sz="1000" b="0" i="0" dirty="0">
                <a:latin typeface="微软雅黑" panose="020B0503020204020204" pitchFamily="34" charset="-122"/>
                <a:ea typeface="微软雅黑" panose="020B0503020204020204" pitchFamily="34" charset="-122"/>
              </a:rPr>
              <a:t>        </a:t>
            </a:r>
            <a:r>
              <a:rPr sz="1000" b="0" i="0" dirty="0" err="1">
                <a:latin typeface="微软雅黑" panose="020B0503020204020204" pitchFamily="34" charset="-122"/>
                <a:ea typeface="微软雅黑" panose="020B0503020204020204" pitchFamily="34" charset="-122"/>
              </a:rPr>
              <a:t>成</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就</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未</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来</a:t>
            </a:r>
            <a:endParaRPr sz="1000" b="0" i="0" dirty="0">
              <a:latin typeface="微软雅黑" panose="020B0503020204020204" pitchFamily="34" charset="-122"/>
              <a:ea typeface="微软雅黑" panose="020B0503020204020204" pitchFamily="34" charset="-122"/>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p:cSld name="big screen 02">
    <p:spTree>
      <p:nvGrpSpPr>
        <p:cNvPr id="1" name=""/>
        <p:cNvGrpSpPr/>
        <p:nvPr/>
      </p:nvGrpSpPr>
      <p:grpSpPr>
        <a:xfrm>
          <a:off x="0" y="0"/>
          <a:ext cx="0" cy="0"/>
          <a:chOff x="0" y="0"/>
          <a:chExt cx="0" cy="0"/>
        </a:xfrm>
      </p:grpSpPr>
      <p:sp>
        <p:nvSpPr>
          <p:cNvPr id="124" name="矩形"/>
          <p:cNvSpPr/>
          <p:nvPr/>
        </p:nvSpPr>
        <p:spPr>
          <a:xfrm>
            <a:off x="-57158" y="1390650"/>
            <a:ext cx="12307903" cy="5486400"/>
          </a:xfrm>
          <a:prstGeom prst="rect">
            <a:avLst/>
          </a:prstGeom>
          <a:solidFill>
            <a:srgbClr val="EBEBEB">
              <a:alpha val="30000"/>
            </a:srgbClr>
          </a:solidFill>
          <a:ln w="25400">
            <a:solidFill>
              <a:srgbClr val="EBEBEB">
                <a:alpha val="30000"/>
              </a:srgbClr>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125" name="矩形"/>
          <p:cNvSpPr/>
          <p:nvPr/>
        </p:nvSpPr>
        <p:spPr>
          <a:xfrm>
            <a:off x="14347" y="0"/>
            <a:ext cx="12179241" cy="4756150"/>
          </a:xfrm>
          <a:prstGeom prst="rect">
            <a:avLst/>
          </a:prstGeom>
          <a:gradFill>
            <a:gsLst>
              <a:gs pos="0">
                <a:srgbClr val="5760DB"/>
              </a:gs>
              <a:gs pos="100000">
                <a:srgbClr val="42A3E8"/>
              </a:gs>
            </a:gsLst>
            <a:lin ang="16380000"/>
          </a:gradFill>
          <a:ln w="25400">
            <a:solidFill>
              <a:srgbClr val="EBEBEB"/>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pic>
        <p:nvPicPr>
          <p:cNvPr id="126" name="placeholder.png" descr="placeholder.png"/>
          <p:cNvPicPr>
            <a:picLocks noChangeAspect="1"/>
          </p:cNvPicPr>
          <p:nvPr/>
        </p:nvPicPr>
        <p:blipFill>
          <a:blip r:embed="rId2">
            <a:alphaModFix amt="20000"/>
          </a:blip>
          <a:srcRect t="10365" b="10377"/>
          <a:stretch>
            <a:fillRect/>
          </a:stretch>
        </p:blipFill>
        <p:spPr>
          <a:xfrm>
            <a:off x="0" y="0"/>
            <a:ext cx="12179241" cy="4756150"/>
          </a:xfrm>
          <a:prstGeom prst="rect">
            <a:avLst/>
          </a:prstGeom>
          <a:ln w="12700">
            <a:miter lim="400000"/>
            <a:headEnd/>
            <a:tailEnd/>
          </a:ln>
        </p:spPr>
      </p:pic>
      <p:pic>
        <p:nvPicPr>
          <p:cNvPr id="127" name="资源 3@2x.png" descr="资源 3@2x.png"/>
          <p:cNvPicPr>
            <a:picLocks noChangeAspect="1"/>
          </p:cNvPicPr>
          <p:nvPr/>
        </p:nvPicPr>
        <p:blipFill>
          <a:blip r:embed="rId3"/>
          <a:srcRect l="120" r="120"/>
          <a:stretch>
            <a:fillRect/>
          </a:stretch>
        </p:blipFill>
        <p:spPr>
          <a:xfrm>
            <a:off x="10615899" y="225425"/>
            <a:ext cx="1153397" cy="378114"/>
          </a:xfrm>
          <a:prstGeom prst="rect">
            <a:avLst/>
          </a:prstGeom>
          <a:ln w="12700">
            <a:miter lim="400000"/>
            <a:headEnd/>
            <a:tailEnd/>
          </a:ln>
        </p:spPr>
      </p:pic>
      <p:sp>
        <p:nvSpPr>
          <p:cNvPr id="129" name="线条"/>
          <p:cNvSpPr/>
          <p:nvPr/>
        </p:nvSpPr>
        <p:spPr>
          <a:xfrm>
            <a:off x="722260" y="6348228"/>
            <a:ext cx="10720373" cy="12"/>
          </a:xfrm>
          <a:prstGeom prst="line">
            <a:avLst/>
          </a:prstGeom>
          <a:ln w="12700">
            <a:solidFill>
              <a:srgbClr val="D6D6D6"/>
            </a:solidFill>
            <a:miter lim="400000"/>
          </a:ln>
        </p:spPr>
        <p:txBody>
          <a:bodyPr lIns="0" tIns="0" rIns="0" bIns="0" anchor="ctr"/>
          <a:lstStyle/>
          <a:p>
            <a:pPr algn="l" defTabSz="228600">
              <a:defRPr sz="1200">
                <a:latin typeface="+mj-lt"/>
                <a:ea typeface="+mj-ea"/>
                <a:cs typeface="+mj-cs"/>
                <a:sym typeface="Helvetica"/>
              </a:defRPr>
            </a:pPr>
            <a:endParaRPr sz="600"/>
          </a:p>
        </p:txBody>
      </p:sp>
      <p:sp>
        <p:nvSpPr>
          <p:cNvPr id="13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9" name="数 / 据 / 驱 / 动        成 / 就 / 未 / 来"/>
          <p:cNvSpPr/>
          <p:nvPr userDrawn="1"/>
        </p:nvSpPr>
        <p:spPr>
          <a:xfrm>
            <a:off x="396413" y="6438966"/>
            <a:ext cx="2173672" cy="205184"/>
          </a:xfrm>
          <a:prstGeom prst="rect">
            <a:avLst/>
          </a:prstGeom>
          <a:ln w="12700">
            <a:miter lim="400000"/>
          </a:ln>
        </p:spPr>
        <p:txBody>
          <a:bodyPr wrap="none" lIns="25400" tIns="25400" rIns="25400" bIns="25400" anchor="ctr">
            <a:spAutoFit/>
          </a:bodyPr>
          <a:lstStyle>
            <a:lvl1pPr algn="l">
              <a:defRPr sz="2000" b="1">
                <a:solidFill>
                  <a:srgbClr val="FFFFFF"/>
                </a:solidFill>
                <a:latin typeface="MicrosoftYaHeiSemibold"/>
                <a:ea typeface="MicrosoftYaHeiSemibold"/>
                <a:cs typeface="MicrosoftYaHeiSemibold"/>
                <a:sym typeface="MicrosoftYaHeiSemibold"/>
              </a:defRPr>
            </a:lvl1pPr>
          </a:lstStyle>
          <a:p>
            <a:r>
              <a:rPr sz="1000" b="0" i="0" dirty="0" err="1">
                <a:solidFill>
                  <a:schemeClr val="bg1">
                    <a:lumMod val="50000"/>
                  </a:schemeClr>
                </a:solidFill>
                <a:latin typeface="微软雅黑" panose="020B0503020204020204" pitchFamily="34" charset="-122"/>
                <a:ea typeface="微软雅黑" panose="020B0503020204020204" pitchFamily="34" charset="-122"/>
              </a:rPr>
              <a:t>数</a:t>
            </a:r>
            <a:r>
              <a:rPr sz="1000" b="0" i="0" dirty="0">
                <a:solidFill>
                  <a:schemeClr val="bg1">
                    <a:lumMod val="50000"/>
                  </a:schemeClr>
                </a:solidFill>
                <a:latin typeface="微软雅黑" panose="020B0503020204020204" pitchFamily="34" charset="-122"/>
                <a:ea typeface="微软雅黑" panose="020B0503020204020204" pitchFamily="34" charset="-122"/>
              </a:rPr>
              <a:t> / </a:t>
            </a:r>
            <a:r>
              <a:rPr sz="1000" b="0" i="0" dirty="0" err="1">
                <a:solidFill>
                  <a:schemeClr val="bg1">
                    <a:lumMod val="50000"/>
                  </a:schemeClr>
                </a:solidFill>
                <a:latin typeface="微软雅黑" panose="020B0503020204020204" pitchFamily="34" charset="-122"/>
                <a:ea typeface="微软雅黑" panose="020B0503020204020204" pitchFamily="34" charset="-122"/>
              </a:rPr>
              <a:t>据</a:t>
            </a:r>
            <a:r>
              <a:rPr sz="1000" b="0" i="0" dirty="0">
                <a:solidFill>
                  <a:schemeClr val="bg1">
                    <a:lumMod val="50000"/>
                  </a:schemeClr>
                </a:solidFill>
                <a:latin typeface="微软雅黑" panose="020B0503020204020204" pitchFamily="34" charset="-122"/>
                <a:ea typeface="微软雅黑" panose="020B0503020204020204" pitchFamily="34" charset="-122"/>
              </a:rPr>
              <a:t> / </a:t>
            </a:r>
            <a:r>
              <a:rPr sz="1000" b="0" i="0" dirty="0" err="1">
                <a:solidFill>
                  <a:schemeClr val="bg1">
                    <a:lumMod val="50000"/>
                  </a:schemeClr>
                </a:solidFill>
                <a:latin typeface="微软雅黑" panose="020B0503020204020204" pitchFamily="34" charset="-122"/>
                <a:ea typeface="微软雅黑" panose="020B0503020204020204" pitchFamily="34" charset="-122"/>
              </a:rPr>
              <a:t>驱</a:t>
            </a:r>
            <a:r>
              <a:rPr sz="1000" b="0" i="0" dirty="0">
                <a:solidFill>
                  <a:schemeClr val="bg1">
                    <a:lumMod val="50000"/>
                  </a:schemeClr>
                </a:solidFill>
                <a:latin typeface="微软雅黑" panose="020B0503020204020204" pitchFamily="34" charset="-122"/>
                <a:ea typeface="微软雅黑" panose="020B0503020204020204" pitchFamily="34" charset="-122"/>
              </a:rPr>
              <a:t> / </a:t>
            </a:r>
            <a:r>
              <a:rPr sz="1000" b="0" i="0" dirty="0" err="1">
                <a:solidFill>
                  <a:schemeClr val="bg1">
                    <a:lumMod val="50000"/>
                  </a:schemeClr>
                </a:solidFill>
                <a:latin typeface="微软雅黑" panose="020B0503020204020204" pitchFamily="34" charset="-122"/>
                <a:ea typeface="微软雅黑" panose="020B0503020204020204" pitchFamily="34" charset="-122"/>
              </a:rPr>
              <a:t>动</a:t>
            </a:r>
            <a:r>
              <a:rPr sz="1000" b="0" i="0" dirty="0">
                <a:solidFill>
                  <a:schemeClr val="bg1">
                    <a:lumMod val="50000"/>
                  </a:schemeClr>
                </a:solidFill>
                <a:latin typeface="微软雅黑" panose="020B0503020204020204" pitchFamily="34" charset="-122"/>
                <a:ea typeface="微软雅黑" panose="020B0503020204020204" pitchFamily="34" charset="-122"/>
              </a:rPr>
              <a:t>        </a:t>
            </a:r>
            <a:r>
              <a:rPr sz="1000" b="0" i="0" dirty="0" err="1">
                <a:solidFill>
                  <a:schemeClr val="bg1">
                    <a:lumMod val="50000"/>
                  </a:schemeClr>
                </a:solidFill>
                <a:latin typeface="微软雅黑" panose="020B0503020204020204" pitchFamily="34" charset="-122"/>
                <a:ea typeface="微软雅黑" panose="020B0503020204020204" pitchFamily="34" charset="-122"/>
              </a:rPr>
              <a:t>成</a:t>
            </a:r>
            <a:r>
              <a:rPr sz="1000" b="0" i="0" dirty="0">
                <a:solidFill>
                  <a:schemeClr val="bg1">
                    <a:lumMod val="50000"/>
                  </a:schemeClr>
                </a:solidFill>
                <a:latin typeface="微软雅黑" panose="020B0503020204020204" pitchFamily="34" charset="-122"/>
                <a:ea typeface="微软雅黑" panose="020B0503020204020204" pitchFamily="34" charset="-122"/>
              </a:rPr>
              <a:t> / </a:t>
            </a:r>
            <a:r>
              <a:rPr sz="1000" b="0" i="0" dirty="0" err="1">
                <a:solidFill>
                  <a:schemeClr val="bg1">
                    <a:lumMod val="50000"/>
                  </a:schemeClr>
                </a:solidFill>
                <a:latin typeface="微软雅黑" panose="020B0503020204020204" pitchFamily="34" charset="-122"/>
                <a:ea typeface="微软雅黑" panose="020B0503020204020204" pitchFamily="34" charset="-122"/>
              </a:rPr>
              <a:t>就</a:t>
            </a:r>
            <a:r>
              <a:rPr sz="1000" b="0" i="0" dirty="0">
                <a:solidFill>
                  <a:schemeClr val="bg1">
                    <a:lumMod val="50000"/>
                  </a:schemeClr>
                </a:solidFill>
                <a:latin typeface="微软雅黑" panose="020B0503020204020204" pitchFamily="34" charset="-122"/>
                <a:ea typeface="微软雅黑" panose="020B0503020204020204" pitchFamily="34" charset="-122"/>
              </a:rPr>
              <a:t> / </a:t>
            </a:r>
            <a:r>
              <a:rPr sz="1000" b="0" i="0" dirty="0" err="1">
                <a:solidFill>
                  <a:schemeClr val="bg1">
                    <a:lumMod val="50000"/>
                  </a:schemeClr>
                </a:solidFill>
                <a:latin typeface="微软雅黑" panose="020B0503020204020204" pitchFamily="34" charset="-122"/>
                <a:ea typeface="微软雅黑" panose="020B0503020204020204" pitchFamily="34" charset="-122"/>
              </a:rPr>
              <a:t>未</a:t>
            </a:r>
            <a:r>
              <a:rPr sz="1000" b="0" i="0" dirty="0">
                <a:solidFill>
                  <a:schemeClr val="bg1">
                    <a:lumMod val="50000"/>
                  </a:schemeClr>
                </a:solidFill>
                <a:latin typeface="微软雅黑" panose="020B0503020204020204" pitchFamily="34" charset="-122"/>
                <a:ea typeface="微软雅黑" panose="020B0503020204020204" pitchFamily="34" charset="-122"/>
              </a:rPr>
              <a:t> / </a:t>
            </a:r>
            <a:r>
              <a:rPr sz="1000" b="0" i="0" dirty="0" err="1">
                <a:solidFill>
                  <a:schemeClr val="bg1">
                    <a:lumMod val="50000"/>
                  </a:schemeClr>
                </a:solidFill>
                <a:latin typeface="微软雅黑" panose="020B0503020204020204" pitchFamily="34" charset="-122"/>
                <a:ea typeface="微软雅黑" panose="020B0503020204020204" pitchFamily="34" charset="-122"/>
              </a:rPr>
              <a:t>来</a:t>
            </a:r>
            <a:endParaRPr sz="1000" b="0" i="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p:cSld name="big screen 02 copy">
    <p:spTree>
      <p:nvGrpSpPr>
        <p:cNvPr id="1" name=""/>
        <p:cNvGrpSpPr/>
        <p:nvPr/>
      </p:nvGrpSpPr>
      <p:grpSpPr>
        <a:xfrm>
          <a:off x="0" y="0"/>
          <a:ext cx="0" cy="0"/>
          <a:chOff x="0" y="0"/>
          <a:chExt cx="0" cy="0"/>
        </a:xfrm>
      </p:grpSpPr>
      <p:pic>
        <p:nvPicPr>
          <p:cNvPr id="137" name="资源 1@2x.png" descr="资源 1@2x.png"/>
          <p:cNvPicPr>
            <a:picLocks noChangeAspect="1"/>
          </p:cNvPicPr>
          <p:nvPr/>
        </p:nvPicPr>
        <p:blipFill>
          <a:blip r:embed="rId2"/>
          <a:stretch>
            <a:fillRect/>
          </a:stretch>
        </p:blipFill>
        <p:spPr>
          <a:xfrm>
            <a:off x="10676968" y="388793"/>
            <a:ext cx="1153397" cy="378114"/>
          </a:xfrm>
          <a:prstGeom prst="rect">
            <a:avLst/>
          </a:prstGeom>
          <a:ln w="12700">
            <a:miter lim="400000"/>
            <a:headEnd/>
            <a:tailEnd/>
          </a:ln>
        </p:spPr>
      </p:pic>
      <p:sp>
        <p:nvSpPr>
          <p:cNvPr id="138" name="数 / 据 / 驱 / 动        成 / 就 / 未 / 来"/>
          <p:cNvSpPr/>
          <p:nvPr/>
        </p:nvSpPr>
        <p:spPr>
          <a:xfrm>
            <a:off x="736696" y="6456884"/>
            <a:ext cx="1981312" cy="205184"/>
          </a:xfrm>
          <a:prstGeom prst="rect">
            <a:avLst/>
          </a:prstGeom>
          <a:ln w="12700">
            <a:miter lim="400000"/>
          </a:ln>
        </p:spPr>
        <p:txBody>
          <a:bodyPr wrap="none" lIns="25400" tIns="25400" rIns="25400" bIns="25400" anchor="ctr">
            <a:spAutoFit/>
          </a:bodyPr>
          <a:lstStyle>
            <a:lvl1pPr algn="l">
              <a:defRPr sz="2000" b="1">
                <a:solidFill>
                  <a:srgbClr val="929292"/>
                </a:solidFill>
                <a:latin typeface="MicrosoftYaHeiSemibold"/>
                <a:ea typeface="MicrosoftYaHeiSemibold"/>
                <a:cs typeface="MicrosoftYaHeiSemibold"/>
                <a:sym typeface="MicrosoftYaHeiSemibold"/>
              </a:defRPr>
            </a:lvl1pPr>
          </a:lstStyle>
          <a:p>
            <a:r>
              <a:rPr sz="1000"/>
              <a:t>数 / 据 / 驱 / 动        成 / 就 / 未 / 来</a:t>
            </a:r>
            <a:endParaRPr sz="1000"/>
          </a:p>
        </p:txBody>
      </p:sp>
      <p:pic>
        <p:nvPicPr>
          <p:cNvPr id="139" name="bg01.jpg" descr="bg01.jpg"/>
          <p:cNvPicPr/>
          <p:nvPr/>
        </p:nvPicPr>
        <p:blipFill>
          <a:blip r:embed="rId3"/>
          <a:srcRect r="4239"/>
          <a:stretch>
            <a:fillRect/>
          </a:stretch>
        </p:blipFill>
        <p:spPr>
          <a:xfrm>
            <a:off x="-11844" y="-28085"/>
            <a:ext cx="12217404" cy="6886085"/>
          </a:xfrm>
          <a:prstGeom prst="rect">
            <a:avLst/>
          </a:prstGeom>
          <a:ln w="12700">
            <a:miter lim="400000"/>
            <a:headEnd/>
            <a:tailEnd/>
          </a:ln>
        </p:spPr>
      </p:pic>
      <p:sp>
        <p:nvSpPr>
          <p:cNvPr id="141" name="矩形"/>
          <p:cNvSpPr/>
          <p:nvPr/>
        </p:nvSpPr>
        <p:spPr>
          <a:xfrm>
            <a:off x="-1" y="-68428"/>
            <a:ext cx="12193589" cy="6275701"/>
          </a:xfrm>
          <a:prstGeom prst="rect">
            <a:avLst/>
          </a:prstGeom>
          <a:solidFill>
            <a:srgbClr val="F6F9FD">
              <a:alpha val="10000"/>
            </a:srgbClr>
          </a:solidFill>
          <a:ln w="12700">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14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9" name="数 / 据 / 驱 / 动        成 / 就 / 未 / 来"/>
          <p:cNvSpPr/>
          <p:nvPr userDrawn="1"/>
        </p:nvSpPr>
        <p:spPr>
          <a:xfrm>
            <a:off x="396413" y="6438966"/>
            <a:ext cx="2173672" cy="205184"/>
          </a:xfrm>
          <a:prstGeom prst="rect">
            <a:avLst/>
          </a:prstGeom>
          <a:ln w="12700">
            <a:miter lim="400000"/>
          </a:ln>
        </p:spPr>
        <p:txBody>
          <a:bodyPr wrap="none" lIns="25400" tIns="25400" rIns="25400" bIns="25400" anchor="ctr">
            <a:spAutoFit/>
          </a:bodyPr>
          <a:lstStyle>
            <a:lvl1pPr algn="l">
              <a:defRPr sz="2000" b="1">
                <a:solidFill>
                  <a:srgbClr val="FFFFFF"/>
                </a:solidFill>
                <a:latin typeface="MicrosoftYaHeiSemibold"/>
                <a:ea typeface="MicrosoftYaHeiSemibold"/>
                <a:cs typeface="MicrosoftYaHeiSemibold"/>
                <a:sym typeface="MicrosoftYaHeiSemibold"/>
              </a:defRPr>
            </a:lvl1pPr>
          </a:lstStyle>
          <a:p>
            <a:r>
              <a:rPr sz="1000" b="0" i="0" dirty="0" err="1">
                <a:latin typeface="微软雅黑" panose="020B0503020204020204" pitchFamily="34" charset="-122"/>
                <a:ea typeface="微软雅黑" panose="020B0503020204020204" pitchFamily="34" charset="-122"/>
              </a:rPr>
              <a:t>数</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据</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驱</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动</a:t>
            </a:r>
            <a:r>
              <a:rPr sz="1000" b="0" i="0" dirty="0">
                <a:latin typeface="微软雅黑" panose="020B0503020204020204" pitchFamily="34" charset="-122"/>
                <a:ea typeface="微软雅黑" panose="020B0503020204020204" pitchFamily="34" charset="-122"/>
              </a:rPr>
              <a:t>        </a:t>
            </a:r>
            <a:r>
              <a:rPr sz="1000" b="0" i="0" dirty="0" err="1">
                <a:latin typeface="微软雅黑" panose="020B0503020204020204" pitchFamily="34" charset="-122"/>
                <a:ea typeface="微软雅黑" panose="020B0503020204020204" pitchFamily="34" charset="-122"/>
              </a:rPr>
              <a:t>成</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就</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未</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来</a:t>
            </a:r>
            <a:endParaRPr sz="1000" b="0" i="0" dirty="0">
              <a:latin typeface="微软雅黑" panose="020B0503020204020204" pitchFamily="34" charset="-122"/>
              <a:ea typeface="微软雅黑" panose="020B0503020204020204" pitchFamily="34" charset="-122"/>
            </a:endParaRPr>
          </a:p>
        </p:txBody>
      </p:sp>
      <p:pic>
        <p:nvPicPr>
          <p:cNvPr id="10" name="资源 5@2x.png" descr="资源 5@2x.png"/>
          <p:cNvPicPr>
            <a:picLocks noChangeAspect="1"/>
          </p:cNvPicPr>
          <p:nvPr userDrawn="1"/>
        </p:nvPicPr>
        <p:blipFill>
          <a:blip r:embed="rId4"/>
          <a:srcRect l="120" r="120"/>
          <a:stretch>
            <a:fillRect/>
          </a:stretch>
        </p:blipFill>
        <p:spPr>
          <a:xfrm>
            <a:off x="10622240" y="231486"/>
            <a:ext cx="1153397" cy="378114"/>
          </a:xfrm>
          <a:prstGeom prst="rect">
            <a:avLst/>
          </a:prstGeom>
          <a:ln w="12700">
            <a:miter lim="400000"/>
            <a:headEnd/>
            <a:tailEnd/>
          </a:ln>
        </p:spPr>
      </p:pic>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reserve="1" showMasterSp="0">
  <p:cSld name="1_big screen 02 copy">
    <p:spTree>
      <p:nvGrpSpPr>
        <p:cNvPr id="1" name=""/>
        <p:cNvGrpSpPr/>
        <p:nvPr/>
      </p:nvGrpSpPr>
      <p:grpSpPr>
        <a:xfrm>
          <a:off x="0" y="0"/>
          <a:ext cx="0" cy="0"/>
          <a:chOff x="0" y="0"/>
          <a:chExt cx="0" cy="0"/>
        </a:xfrm>
      </p:grpSpPr>
      <p:pic>
        <p:nvPicPr>
          <p:cNvPr id="137" name="资源 1@2x.png" descr="资源 1@2x.png"/>
          <p:cNvPicPr>
            <a:picLocks noChangeAspect="1"/>
          </p:cNvPicPr>
          <p:nvPr/>
        </p:nvPicPr>
        <p:blipFill>
          <a:blip r:embed="rId2"/>
          <a:stretch>
            <a:fillRect/>
          </a:stretch>
        </p:blipFill>
        <p:spPr>
          <a:xfrm>
            <a:off x="10676968" y="388793"/>
            <a:ext cx="1153397" cy="378114"/>
          </a:xfrm>
          <a:prstGeom prst="rect">
            <a:avLst/>
          </a:prstGeom>
          <a:ln w="12700">
            <a:miter lim="400000"/>
            <a:headEnd/>
            <a:tailEnd/>
          </a:ln>
        </p:spPr>
      </p:pic>
      <p:sp>
        <p:nvSpPr>
          <p:cNvPr id="138" name="数 / 据 / 驱 / 动        成 / 就 / 未 / 来"/>
          <p:cNvSpPr/>
          <p:nvPr/>
        </p:nvSpPr>
        <p:spPr>
          <a:xfrm>
            <a:off x="736696" y="6456884"/>
            <a:ext cx="1981312" cy="205184"/>
          </a:xfrm>
          <a:prstGeom prst="rect">
            <a:avLst/>
          </a:prstGeom>
          <a:ln w="12700">
            <a:miter lim="400000"/>
          </a:ln>
        </p:spPr>
        <p:txBody>
          <a:bodyPr wrap="none" lIns="25400" tIns="25400" rIns="25400" bIns="25400" anchor="ctr">
            <a:spAutoFit/>
          </a:bodyPr>
          <a:lstStyle>
            <a:lvl1pPr algn="l">
              <a:defRPr sz="2000" b="1">
                <a:solidFill>
                  <a:srgbClr val="929292"/>
                </a:solidFill>
                <a:latin typeface="MicrosoftYaHeiSemibold"/>
                <a:ea typeface="MicrosoftYaHeiSemibold"/>
                <a:cs typeface="MicrosoftYaHeiSemibold"/>
                <a:sym typeface="MicrosoftYaHeiSemibold"/>
              </a:defRPr>
            </a:lvl1pPr>
          </a:lstStyle>
          <a:p>
            <a:r>
              <a:rPr sz="1000"/>
              <a:t>数 / 据 / 驱 / 动        成 / 就 / 未 / 来</a:t>
            </a:r>
            <a:endParaRPr sz="1000"/>
          </a:p>
        </p:txBody>
      </p:sp>
      <p:pic>
        <p:nvPicPr>
          <p:cNvPr id="139" name="bg01.jpg" descr="bg01.jpg"/>
          <p:cNvPicPr/>
          <p:nvPr/>
        </p:nvPicPr>
        <p:blipFill>
          <a:blip r:embed="rId3"/>
          <a:srcRect r="4239"/>
          <a:stretch>
            <a:fillRect/>
          </a:stretch>
        </p:blipFill>
        <p:spPr>
          <a:xfrm>
            <a:off x="-11844" y="-28085"/>
            <a:ext cx="12217404" cy="6886085"/>
          </a:xfrm>
          <a:prstGeom prst="rect">
            <a:avLst/>
          </a:prstGeom>
          <a:ln w="12700">
            <a:miter lim="400000"/>
            <a:headEnd/>
            <a:tailEnd/>
          </a:ln>
        </p:spPr>
      </p:pic>
      <p:sp>
        <p:nvSpPr>
          <p:cNvPr id="141" name="矩形"/>
          <p:cNvSpPr/>
          <p:nvPr/>
        </p:nvSpPr>
        <p:spPr>
          <a:xfrm>
            <a:off x="-1" y="-68428"/>
            <a:ext cx="12193589" cy="6275701"/>
          </a:xfrm>
          <a:prstGeom prst="rect">
            <a:avLst/>
          </a:prstGeom>
          <a:solidFill>
            <a:srgbClr val="F6F9FD">
              <a:alpha val="10000"/>
            </a:srgbClr>
          </a:solidFill>
          <a:ln w="12700">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14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9" name="数 / 据 / 驱 / 动        成 / 就 / 未 / 来"/>
          <p:cNvSpPr/>
          <p:nvPr userDrawn="1"/>
        </p:nvSpPr>
        <p:spPr>
          <a:xfrm>
            <a:off x="396413" y="6438966"/>
            <a:ext cx="2173672" cy="205184"/>
          </a:xfrm>
          <a:prstGeom prst="rect">
            <a:avLst/>
          </a:prstGeom>
          <a:ln w="12700">
            <a:miter lim="400000"/>
          </a:ln>
        </p:spPr>
        <p:txBody>
          <a:bodyPr wrap="none" lIns="25400" tIns="25400" rIns="25400" bIns="25400" anchor="ctr">
            <a:spAutoFit/>
          </a:bodyPr>
          <a:lstStyle>
            <a:lvl1pPr algn="l">
              <a:defRPr sz="2000" b="1">
                <a:solidFill>
                  <a:srgbClr val="FFFFFF"/>
                </a:solidFill>
                <a:latin typeface="MicrosoftYaHeiSemibold"/>
                <a:ea typeface="MicrosoftYaHeiSemibold"/>
                <a:cs typeface="MicrosoftYaHeiSemibold"/>
                <a:sym typeface="MicrosoftYaHeiSemibold"/>
              </a:defRPr>
            </a:lvl1pPr>
          </a:lstStyle>
          <a:p>
            <a:r>
              <a:rPr sz="1000" b="0" i="0" dirty="0" err="1">
                <a:latin typeface="微软雅黑" panose="020B0503020204020204" pitchFamily="34" charset="-122"/>
                <a:ea typeface="微软雅黑" panose="020B0503020204020204" pitchFamily="34" charset="-122"/>
              </a:rPr>
              <a:t>数</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据</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驱</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动</a:t>
            </a:r>
            <a:r>
              <a:rPr sz="1000" b="0" i="0" dirty="0">
                <a:latin typeface="微软雅黑" panose="020B0503020204020204" pitchFamily="34" charset="-122"/>
                <a:ea typeface="微软雅黑" panose="020B0503020204020204" pitchFamily="34" charset="-122"/>
              </a:rPr>
              <a:t>        </a:t>
            </a:r>
            <a:r>
              <a:rPr sz="1000" b="0" i="0" dirty="0" err="1">
                <a:latin typeface="微软雅黑" panose="020B0503020204020204" pitchFamily="34" charset="-122"/>
                <a:ea typeface="微软雅黑" panose="020B0503020204020204" pitchFamily="34" charset="-122"/>
              </a:rPr>
              <a:t>成</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就</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未</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来</a:t>
            </a:r>
            <a:endParaRPr sz="1000" b="0" i="0" dirty="0">
              <a:latin typeface="微软雅黑" panose="020B0503020204020204" pitchFamily="34" charset="-122"/>
              <a:ea typeface="微软雅黑" panose="020B0503020204020204" pitchFamily="34" charset="-122"/>
            </a:endParaRPr>
          </a:p>
        </p:txBody>
      </p:sp>
      <p:pic>
        <p:nvPicPr>
          <p:cNvPr id="10" name="资源 5@2x.png" descr="资源 5@2x.png"/>
          <p:cNvPicPr>
            <a:picLocks noChangeAspect="1"/>
          </p:cNvPicPr>
          <p:nvPr userDrawn="1"/>
        </p:nvPicPr>
        <p:blipFill>
          <a:blip r:embed="rId4"/>
          <a:srcRect l="120" r="120"/>
          <a:stretch>
            <a:fillRect/>
          </a:stretch>
        </p:blipFill>
        <p:spPr>
          <a:xfrm>
            <a:off x="10622240" y="231486"/>
            <a:ext cx="1153397" cy="378114"/>
          </a:xfrm>
          <a:prstGeom prst="rect">
            <a:avLst/>
          </a:prstGeom>
          <a:ln w="12700">
            <a:miter lim="400000"/>
            <a:headEnd/>
            <a:tailEnd/>
          </a:ln>
        </p:spPr>
      </p:pic>
      <p:sp>
        <p:nvSpPr>
          <p:cNvPr id="11" name="Rectangle 3"/>
          <p:cNvSpPr/>
          <p:nvPr userDrawn="1"/>
        </p:nvSpPr>
        <p:spPr>
          <a:xfrm>
            <a:off x="407988" y="829731"/>
            <a:ext cx="634010" cy="66480"/>
          </a:xfrm>
          <a:prstGeom prst="rect">
            <a:avLst/>
          </a:prstGeom>
          <a:gradFill>
            <a:gsLst>
              <a:gs pos="0">
                <a:srgbClr val="5B62CF"/>
              </a:gs>
              <a:gs pos="79723">
                <a:srgbClr val="42A3E8"/>
              </a:gs>
            </a:gsLst>
            <a:lin ang="16380000"/>
          </a:gradFill>
          <a:ln w="12700">
            <a:miter lim="400000"/>
          </a:ln>
        </p:spPr>
        <p:txBody>
          <a:bodyPr lIns="22860" rIns="22860" anchor="ctr"/>
          <a:lstStyle/>
          <a:p>
            <a:pPr defTabSz="457200">
              <a:defRPr sz="1800">
                <a:solidFill>
                  <a:srgbClr val="FFFFFF"/>
                </a:solidFill>
                <a:latin typeface="MicrosoftYaHeiLight"/>
                <a:ea typeface="MicrosoftYaHeiLight"/>
                <a:cs typeface="MicrosoftYaHeiLight"/>
                <a:sym typeface="MicrosoftYaHeiLight"/>
              </a:defRPr>
            </a:pPr>
            <a:endParaRPr sz="90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amp; Subtitle">
    <p:spTree>
      <p:nvGrpSpPr>
        <p:cNvPr id="1" name=""/>
        <p:cNvGrpSpPr/>
        <p:nvPr/>
      </p:nvGrpSpPr>
      <p:grpSpPr>
        <a:xfrm>
          <a:off x="0" y="0"/>
          <a:ext cx="0" cy="0"/>
          <a:chOff x="0" y="0"/>
          <a:chExt cx="0" cy="0"/>
        </a:xfrm>
      </p:grpSpPr>
      <p:sp>
        <p:nvSpPr>
          <p:cNvPr id="1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3" name="Rectangle 3"/>
          <p:cNvSpPr/>
          <p:nvPr userDrawn="1"/>
        </p:nvSpPr>
        <p:spPr>
          <a:xfrm>
            <a:off x="407988" y="829731"/>
            <a:ext cx="634010" cy="66480"/>
          </a:xfrm>
          <a:prstGeom prst="rect">
            <a:avLst/>
          </a:prstGeom>
          <a:gradFill>
            <a:gsLst>
              <a:gs pos="0">
                <a:srgbClr val="5B62CF"/>
              </a:gs>
              <a:gs pos="79723">
                <a:srgbClr val="42A3E8"/>
              </a:gs>
            </a:gsLst>
            <a:lin ang="16380000"/>
          </a:gradFill>
          <a:ln w="12700">
            <a:miter lim="400000"/>
          </a:ln>
        </p:spPr>
        <p:txBody>
          <a:bodyPr lIns="22860" rIns="22860" anchor="ctr"/>
          <a:lstStyle/>
          <a:p>
            <a:pPr defTabSz="457200">
              <a:defRPr sz="1800">
                <a:solidFill>
                  <a:srgbClr val="FFFFFF"/>
                </a:solidFill>
                <a:latin typeface="MicrosoftYaHeiLight"/>
                <a:ea typeface="MicrosoftYaHeiLight"/>
                <a:cs typeface="MicrosoftYaHeiLight"/>
                <a:sym typeface="MicrosoftYaHeiLight"/>
              </a:defRPr>
            </a:pPr>
            <a:endParaRPr sz="90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p:cSld name="Title &amp; Subtitle copy 1">
    <p:spTree>
      <p:nvGrpSpPr>
        <p:cNvPr id="1" name=""/>
        <p:cNvGrpSpPr/>
        <p:nvPr/>
      </p:nvGrpSpPr>
      <p:grpSpPr>
        <a:xfrm>
          <a:off x="0" y="0"/>
          <a:ext cx="0" cy="0"/>
          <a:chOff x="0" y="0"/>
          <a:chExt cx="0" cy="0"/>
        </a:xfrm>
      </p:grpSpPr>
      <p:pic>
        <p:nvPicPr>
          <p:cNvPr id="150" name="bg01.jpg" descr="bg01.jpg"/>
          <p:cNvPicPr/>
          <p:nvPr/>
        </p:nvPicPr>
        <p:blipFill>
          <a:blip r:embed="rId2"/>
          <a:srcRect r="4239"/>
          <a:stretch>
            <a:fillRect/>
          </a:stretch>
        </p:blipFill>
        <p:spPr>
          <a:xfrm>
            <a:off x="-11844" y="-28085"/>
            <a:ext cx="12217404" cy="6886085"/>
          </a:xfrm>
          <a:prstGeom prst="rect">
            <a:avLst/>
          </a:prstGeom>
          <a:ln w="12700">
            <a:miter lim="400000"/>
            <a:headEnd/>
            <a:tailEnd/>
          </a:ln>
        </p:spPr>
      </p:pic>
      <p:sp>
        <p:nvSpPr>
          <p:cNvPr id="15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Title &amp; Subtitle copy">
    <p:bg>
      <p:bgPr>
        <a:solidFill>
          <a:srgbClr val="F6F9FD"/>
        </a:solidFill>
        <a:effectLst/>
      </p:bgPr>
    </p:bg>
    <p:spTree>
      <p:nvGrpSpPr>
        <p:cNvPr id="1" name=""/>
        <p:cNvGrpSpPr/>
        <p:nvPr/>
      </p:nvGrpSpPr>
      <p:grpSpPr>
        <a:xfrm>
          <a:off x="0" y="0"/>
          <a:ext cx="0" cy="0"/>
          <a:chOff x="0" y="0"/>
          <a:chExt cx="0" cy="0"/>
        </a:xfrm>
      </p:grpSpPr>
      <p:sp>
        <p:nvSpPr>
          <p:cNvPr id="23" name="矩形"/>
          <p:cNvSpPr/>
          <p:nvPr/>
        </p:nvSpPr>
        <p:spPr>
          <a:xfrm>
            <a:off x="-57158" y="-120650"/>
            <a:ext cx="12307903" cy="6997700"/>
          </a:xfrm>
          <a:prstGeom prst="rect">
            <a:avLst/>
          </a:prstGeom>
          <a:solidFill>
            <a:srgbClr val="7B8DB3">
              <a:alpha val="10000"/>
            </a:srgbClr>
          </a:solidFill>
          <a:ln w="25400">
            <a:solidFill>
              <a:srgbClr val="EBEBEB">
                <a:alpha val="10000"/>
              </a:srgbClr>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pic>
        <p:nvPicPr>
          <p:cNvPr id="24" name="资源 1@2x.png" descr="资源 1@2x.png"/>
          <p:cNvPicPr>
            <a:picLocks noChangeAspect="1"/>
          </p:cNvPicPr>
          <p:nvPr/>
        </p:nvPicPr>
        <p:blipFill>
          <a:blip r:embed="rId2"/>
          <a:stretch>
            <a:fillRect/>
          </a:stretch>
        </p:blipFill>
        <p:spPr>
          <a:xfrm>
            <a:off x="10676968" y="388793"/>
            <a:ext cx="1153397" cy="378114"/>
          </a:xfrm>
          <a:prstGeom prst="rect">
            <a:avLst/>
          </a:prstGeom>
          <a:ln w="12700">
            <a:miter lim="400000"/>
            <a:headEnd/>
            <a:tailEnd/>
          </a:ln>
        </p:spPr>
      </p:pic>
      <p:sp>
        <p:nvSpPr>
          <p:cNvPr id="25" name="数 / 据 / 驱 / 动        成 / 就 / 未 / 来"/>
          <p:cNvSpPr/>
          <p:nvPr/>
        </p:nvSpPr>
        <p:spPr>
          <a:xfrm>
            <a:off x="736696" y="6456884"/>
            <a:ext cx="1981312" cy="205184"/>
          </a:xfrm>
          <a:prstGeom prst="rect">
            <a:avLst/>
          </a:prstGeom>
          <a:ln w="12700">
            <a:miter lim="400000"/>
          </a:ln>
        </p:spPr>
        <p:txBody>
          <a:bodyPr wrap="none" lIns="25400" tIns="25400" rIns="25400" bIns="25400" anchor="ctr">
            <a:spAutoFit/>
          </a:bodyPr>
          <a:lstStyle>
            <a:lvl1pPr algn="l">
              <a:defRPr sz="2000" b="1">
                <a:solidFill>
                  <a:srgbClr val="929292"/>
                </a:solidFill>
                <a:latin typeface="MicrosoftYaHeiSemibold"/>
                <a:ea typeface="MicrosoftYaHeiSemibold"/>
                <a:cs typeface="MicrosoftYaHeiSemibold"/>
                <a:sym typeface="MicrosoftYaHeiSemibold"/>
              </a:defRPr>
            </a:lvl1pPr>
          </a:lstStyle>
          <a:p>
            <a:r>
              <a:rPr sz="1000"/>
              <a:t>数 / 据 / 驱 / 动        成 / 就 / 未 / 来</a:t>
            </a:r>
            <a:endParaRPr sz="1000"/>
          </a:p>
        </p:txBody>
      </p:sp>
      <p:sp>
        <p:nvSpPr>
          <p:cNvPr id="26" name="线条"/>
          <p:cNvSpPr/>
          <p:nvPr/>
        </p:nvSpPr>
        <p:spPr>
          <a:xfrm>
            <a:off x="722260" y="6348228"/>
            <a:ext cx="10720373" cy="12"/>
          </a:xfrm>
          <a:prstGeom prst="line">
            <a:avLst/>
          </a:prstGeom>
          <a:ln w="12700">
            <a:solidFill>
              <a:srgbClr val="D6D6D6"/>
            </a:solidFill>
            <a:miter lim="400000"/>
          </a:ln>
        </p:spPr>
        <p:txBody>
          <a:bodyPr lIns="0" tIns="0" rIns="0" bIns="0" anchor="ctr"/>
          <a:lstStyle/>
          <a:p>
            <a:pPr algn="l" defTabSz="228600">
              <a:defRPr sz="1200">
                <a:latin typeface="+mj-lt"/>
                <a:ea typeface="+mj-ea"/>
                <a:cs typeface="+mj-cs"/>
                <a:sym typeface="Helvetica"/>
              </a:defRPr>
            </a:pPr>
            <a:endParaRPr sz="600"/>
          </a:p>
        </p:txBody>
      </p:sp>
      <p:pic>
        <p:nvPicPr>
          <p:cNvPr id="27" name="资源 1@2x.png" descr="资源 1@2x.png"/>
          <p:cNvPicPr>
            <a:picLocks noChangeAspect="1"/>
          </p:cNvPicPr>
          <p:nvPr/>
        </p:nvPicPr>
        <p:blipFill>
          <a:blip r:embed="rId2"/>
          <a:stretch>
            <a:fillRect/>
          </a:stretch>
        </p:blipFill>
        <p:spPr>
          <a:xfrm>
            <a:off x="10676968" y="388793"/>
            <a:ext cx="1153397" cy="378114"/>
          </a:xfrm>
          <a:prstGeom prst="rect">
            <a:avLst/>
          </a:prstGeom>
          <a:ln w="12700">
            <a:miter lim="400000"/>
            <a:headEnd/>
            <a:tailEnd/>
          </a:ln>
        </p:spPr>
      </p:pic>
      <p:sp>
        <p:nvSpPr>
          <p:cNvPr id="28" name="数 / 据 / 驱 / 动        成 / 就 / 未 / 来"/>
          <p:cNvSpPr/>
          <p:nvPr/>
        </p:nvSpPr>
        <p:spPr>
          <a:xfrm>
            <a:off x="736696" y="6456884"/>
            <a:ext cx="1981312" cy="205184"/>
          </a:xfrm>
          <a:prstGeom prst="rect">
            <a:avLst/>
          </a:prstGeom>
          <a:ln w="12700">
            <a:miter lim="400000"/>
          </a:ln>
        </p:spPr>
        <p:txBody>
          <a:bodyPr wrap="none" lIns="25400" tIns="25400" rIns="25400" bIns="25400" anchor="ctr">
            <a:spAutoFit/>
          </a:bodyPr>
          <a:lstStyle>
            <a:lvl1pPr algn="l">
              <a:defRPr sz="2000" b="1">
                <a:solidFill>
                  <a:srgbClr val="929292"/>
                </a:solidFill>
                <a:latin typeface="MicrosoftYaHeiSemibold"/>
                <a:ea typeface="MicrosoftYaHeiSemibold"/>
                <a:cs typeface="MicrosoftYaHeiSemibold"/>
                <a:sym typeface="MicrosoftYaHeiSemibold"/>
              </a:defRPr>
            </a:lvl1pPr>
          </a:lstStyle>
          <a:p>
            <a:r>
              <a:rPr sz="1000"/>
              <a:t>数 / 据 / 驱 / 动        成 / 就 / 未 / 来</a:t>
            </a:r>
            <a:endParaRPr sz="1000"/>
          </a:p>
        </p:txBody>
      </p:sp>
      <p:pic>
        <p:nvPicPr>
          <p:cNvPr id="29" name="bg01.jpg" descr="bg01.jpg"/>
          <p:cNvPicPr/>
          <p:nvPr/>
        </p:nvPicPr>
        <p:blipFill>
          <a:blip r:embed="rId3"/>
          <a:srcRect r="4239"/>
          <a:stretch>
            <a:fillRect/>
          </a:stretch>
        </p:blipFill>
        <p:spPr>
          <a:xfrm>
            <a:off x="-11844" y="0"/>
            <a:ext cx="12217404" cy="6858000"/>
          </a:xfrm>
          <a:prstGeom prst="rect">
            <a:avLst/>
          </a:prstGeom>
          <a:ln w="12700">
            <a:miter lim="400000"/>
            <a:headEnd/>
            <a:tailEnd/>
          </a:ln>
        </p:spPr>
      </p:pic>
      <p:sp>
        <p:nvSpPr>
          <p:cNvPr id="32" name="线条"/>
          <p:cNvSpPr/>
          <p:nvPr/>
        </p:nvSpPr>
        <p:spPr>
          <a:xfrm>
            <a:off x="722260" y="6348228"/>
            <a:ext cx="10720373" cy="12"/>
          </a:xfrm>
          <a:prstGeom prst="line">
            <a:avLst/>
          </a:prstGeom>
          <a:ln w="12700">
            <a:solidFill>
              <a:srgbClr val="FFFFFF"/>
            </a:solidFill>
            <a:miter lim="400000"/>
          </a:ln>
        </p:spPr>
        <p:txBody>
          <a:bodyPr lIns="0" tIns="0" rIns="0" bIns="0" anchor="ctr"/>
          <a:lstStyle/>
          <a:p>
            <a:pPr algn="l" defTabSz="228600">
              <a:defRPr sz="1200">
                <a:latin typeface="+mj-lt"/>
                <a:ea typeface="+mj-ea"/>
                <a:cs typeface="+mj-cs"/>
                <a:sym typeface="Helvetica"/>
              </a:defRPr>
            </a:pPr>
            <a:endParaRPr sz="600"/>
          </a:p>
        </p:txBody>
      </p:sp>
      <p:sp>
        <p:nvSpPr>
          <p:cNvPr id="3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13" name="数 / 据 / 驱 / 动        成 / 就 / 未 / 来"/>
          <p:cNvSpPr/>
          <p:nvPr userDrawn="1"/>
        </p:nvSpPr>
        <p:spPr>
          <a:xfrm>
            <a:off x="396413" y="6438966"/>
            <a:ext cx="2173672" cy="205184"/>
          </a:xfrm>
          <a:prstGeom prst="rect">
            <a:avLst/>
          </a:prstGeom>
          <a:ln w="12700">
            <a:miter lim="400000"/>
          </a:ln>
        </p:spPr>
        <p:txBody>
          <a:bodyPr wrap="none" lIns="25400" tIns="25400" rIns="25400" bIns="25400" anchor="ctr">
            <a:spAutoFit/>
          </a:bodyPr>
          <a:lstStyle>
            <a:lvl1pPr algn="l">
              <a:defRPr sz="2000" b="1">
                <a:solidFill>
                  <a:srgbClr val="FFFFFF"/>
                </a:solidFill>
                <a:latin typeface="MicrosoftYaHeiSemibold"/>
                <a:ea typeface="MicrosoftYaHeiSemibold"/>
                <a:cs typeface="MicrosoftYaHeiSemibold"/>
                <a:sym typeface="MicrosoftYaHeiSemibold"/>
              </a:defRPr>
            </a:lvl1pPr>
          </a:lstStyle>
          <a:p>
            <a:r>
              <a:rPr sz="1000" b="0" i="0" dirty="0" err="1">
                <a:latin typeface="微软雅黑" panose="020B0503020204020204" pitchFamily="34" charset="-122"/>
                <a:ea typeface="微软雅黑" panose="020B0503020204020204" pitchFamily="34" charset="-122"/>
              </a:rPr>
              <a:t>数</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据</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驱</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动</a:t>
            </a:r>
            <a:r>
              <a:rPr sz="1000" b="0" i="0" dirty="0">
                <a:latin typeface="微软雅黑" panose="020B0503020204020204" pitchFamily="34" charset="-122"/>
                <a:ea typeface="微软雅黑" panose="020B0503020204020204" pitchFamily="34" charset="-122"/>
              </a:rPr>
              <a:t>        </a:t>
            </a:r>
            <a:r>
              <a:rPr sz="1000" b="0" i="0" dirty="0" err="1">
                <a:latin typeface="微软雅黑" panose="020B0503020204020204" pitchFamily="34" charset="-122"/>
                <a:ea typeface="微软雅黑" panose="020B0503020204020204" pitchFamily="34" charset="-122"/>
              </a:rPr>
              <a:t>成</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就</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未</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来</a:t>
            </a:r>
            <a:endParaRPr sz="1000" b="0" i="0" dirty="0">
              <a:latin typeface="微软雅黑" panose="020B0503020204020204" pitchFamily="34" charset="-122"/>
              <a:ea typeface="微软雅黑" panose="020B0503020204020204" pitchFamily="34" charset="-122"/>
            </a:endParaRPr>
          </a:p>
        </p:txBody>
      </p:sp>
      <p:pic>
        <p:nvPicPr>
          <p:cNvPr id="14" name="资源 5@2x.png" descr="资源 5@2x.png"/>
          <p:cNvPicPr>
            <a:picLocks noChangeAspect="1"/>
          </p:cNvPicPr>
          <p:nvPr userDrawn="1"/>
        </p:nvPicPr>
        <p:blipFill>
          <a:blip r:embed="rId4"/>
          <a:srcRect l="120" r="120"/>
          <a:stretch>
            <a:fillRect/>
          </a:stretch>
        </p:blipFill>
        <p:spPr>
          <a:xfrm>
            <a:off x="10622240" y="231486"/>
            <a:ext cx="1153397" cy="378114"/>
          </a:xfrm>
          <a:prstGeom prst="rect">
            <a:avLst/>
          </a:prstGeom>
          <a:ln w="12700">
            <a:miter lim="400000"/>
            <a:headEnd/>
            <a:tailEnd/>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blank">
    <p:spTree>
      <p:nvGrpSpPr>
        <p:cNvPr id="1" name=""/>
        <p:cNvGrpSpPr/>
        <p:nvPr/>
      </p:nvGrpSpPr>
      <p:grpSpPr>
        <a:xfrm>
          <a:off x="0" y="0"/>
          <a:ext cx="0" cy="0"/>
          <a:chOff x="0" y="0"/>
          <a:chExt cx="0" cy="0"/>
        </a:xfrm>
      </p:grpSpPr>
      <p:sp>
        <p:nvSpPr>
          <p:cNvPr id="40" name="矩形"/>
          <p:cNvSpPr/>
          <p:nvPr/>
        </p:nvSpPr>
        <p:spPr>
          <a:xfrm>
            <a:off x="-57158" y="-120650"/>
            <a:ext cx="12307903" cy="6997700"/>
          </a:xfrm>
          <a:prstGeom prst="rect">
            <a:avLst/>
          </a:prstGeom>
          <a:solidFill>
            <a:srgbClr val="7B8DB3">
              <a:alpha val="10000"/>
            </a:srgbClr>
          </a:solidFill>
          <a:ln w="25400">
            <a:solidFill>
              <a:srgbClr val="EBEBEB">
                <a:alpha val="10000"/>
              </a:srgbClr>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pic>
        <p:nvPicPr>
          <p:cNvPr id="41" name="资源 1@2x.png" descr="资源 1@2x.png"/>
          <p:cNvPicPr>
            <a:picLocks noChangeAspect="1"/>
          </p:cNvPicPr>
          <p:nvPr/>
        </p:nvPicPr>
        <p:blipFill>
          <a:blip r:embed="rId2"/>
          <a:stretch>
            <a:fillRect/>
          </a:stretch>
        </p:blipFill>
        <p:spPr>
          <a:xfrm>
            <a:off x="10676968" y="388793"/>
            <a:ext cx="1153397" cy="378114"/>
          </a:xfrm>
          <a:prstGeom prst="rect">
            <a:avLst/>
          </a:prstGeom>
          <a:ln w="12700">
            <a:miter lim="400000"/>
            <a:headEnd/>
            <a:tailEnd/>
          </a:ln>
        </p:spPr>
      </p:pic>
      <p:sp>
        <p:nvSpPr>
          <p:cNvPr id="42" name="数 / 据 / 驱 / 动        成 / 就 / 未 / 来"/>
          <p:cNvSpPr/>
          <p:nvPr/>
        </p:nvSpPr>
        <p:spPr>
          <a:xfrm>
            <a:off x="736696" y="6456884"/>
            <a:ext cx="1981312" cy="205184"/>
          </a:xfrm>
          <a:prstGeom prst="rect">
            <a:avLst/>
          </a:prstGeom>
          <a:ln w="12700">
            <a:miter lim="400000"/>
          </a:ln>
        </p:spPr>
        <p:txBody>
          <a:bodyPr wrap="none" lIns="25400" tIns="25400" rIns="25400" bIns="25400" anchor="ctr">
            <a:spAutoFit/>
          </a:bodyPr>
          <a:lstStyle>
            <a:lvl1pPr algn="l">
              <a:defRPr sz="2000" b="1">
                <a:solidFill>
                  <a:srgbClr val="929292"/>
                </a:solidFill>
                <a:latin typeface="MicrosoftYaHeiSemibold"/>
                <a:ea typeface="MicrosoftYaHeiSemibold"/>
                <a:cs typeface="MicrosoftYaHeiSemibold"/>
                <a:sym typeface="MicrosoftYaHeiSemibold"/>
              </a:defRPr>
            </a:lvl1pPr>
          </a:lstStyle>
          <a:p>
            <a:r>
              <a:rPr sz="1000"/>
              <a:t>数 / 据 / 驱 / 动        成 / 就 / 未 / 来</a:t>
            </a:r>
            <a:endParaRPr sz="1000"/>
          </a:p>
        </p:txBody>
      </p:sp>
      <p:sp>
        <p:nvSpPr>
          <p:cNvPr id="43" name="线条"/>
          <p:cNvSpPr/>
          <p:nvPr/>
        </p:nvSpPr>
        <p:spPr>
          <a:xfrm>
            <a:off x="722260" y="6348228"/>
            <a:ext cx="10720373" cy="12"/>
          </a:xfrm>
          <a:prstGeom prst="line">
            <a:avLst/>
          </a:prstGeom>
          <a:ln w="12700">
            <a:solidFill>
              <a:srgbClr val="D6D6D6"/>
            </a:solidFill>
            <a:miter lim="400000"/>
          </a:ln>
        </p:spPr>
        <p:txBody>
          <a:bodyPr lIns="0" tIns="0" rIns="0" bIns="0" anchor="ctr"/>
          <a:lstStyle/>
          <a:p>
            <a:pPr algn="l" defTabSz="228600">
              <a:defRPr sz="1200">
                <a:latin typeface="+mj-lt"/>
                <a:ea typeface="+mj-ea"/>
                <a:cs typeface="+mj-cs"/>
                <a:sym typeface="Helvetica"/>
              </a:defRPr>
            </a:pPr>
            <a:endParaRPr sz="600"/>
          </a:p>
        </p:txBody>
      </p:sp>
      <p:pic>
        <p:nvPicPr>
          <p:cNvPr id="44" name="资源 1@2x.png" descr="资源 1@2x.png"/>
          <p:cNvPicPr>
            <a:picLocks noChangeAspect="1"/>
          </p:cNvPicPr>
          <p:nvPr/>
        </p:nvPicPr>
        <p:blipFill>
          <a:blip r:embed="rId2"/>
          <a:stretch>
            <a:fillRect/>
          </a:stretch>
        </p:blipFill>
        <p:spPr>
          <a:xfrm>
            <a:off x="10676968" y="388793"/>
            <a:ext cx="1153397" cy="378114"/>
          </a:xfrm>
          <a:prstGeom prst="rect">
            <a:avLst/>
          </a:prstGeom>
          <a:ln w="12700">
            <a:miter lim="400000"/>
            <a:headEnd/>
            <a:tailEnd/>
          </a:ln>
        </p:spPr>
      </p:pic>
      <p:sp>
        <p:nvSpPr>
          <p:cNvPr id="45" name="数 / 据 / 驱 / 动        成 / 就 / 未 / 来"/>
          <p:cNvSpPr/>
          <p:nvPr/>
        </p:nvSpPr>
        <p:spPr>
          <a:xfrm>
            <a:off x="736696" y="6456884"/>
            <a:ext cx="1981312" cy="205184"/>
          </a:xfrm>
          <a:prstGeom prst="rect">
            <a:avLst/>
          </a:prstGeom>
          <a:ln w="12700">
            <a:miter lim="400000"/>
          </a:ln>
        </p:spPr>
        <p:txBody>
          <a:bodyPr wrap="none" lIns="25400" tIns="25400" rIns="25400" bIns="25400" anchor="ctr">
            <a:spAutoFit/>
          </a:bodyPr>
          <a:lstStyle>
            <a:lvl1pPr algn="l">
              <a:defRPr sz="2000" b="1">
                <a:solidFill>
                  <a:srgbClr val="929292"/>
                </a:solidFill>
                <a:latin typeface="MicrosoftYaHeiSemibold"/>
                <a:ea typeface="MicrosoftYaHeiSemibold"/>
                <a:cs typeface="MicrosoftYaHeiSemibold"/>
                <a:sym typeface="MicrosoftYaHeiSemibold"/>
              </a:defRPr>
            </a:lvl1pPr>
          </a:lstStyle>
          <a:p>
            <a:r>
              <a:rPr sz="1000"/>
              <a:t>数 / 据 / 驱 / 动        成 / 就 / 未 / 来</a:t>
            </a:r>
            <a:endParaRPr sz="1000"/>
          </a:p>
        </p:txBody>
      </p:sp>
      <p:pic>
        <p:nvPicPr>
          <p:cNvPr id="46" name="bg01.jpg" descr="bg01.jpg"/>
          <p:cNvPicPr/>
          <p:nvPr/>
        </p:nvPicPr>
        <p:blipFill>
          <a:blip r:embed="rId3"/>
          <a:srcRect r="4239"/>
          <a:stretch>
            <a:fillRect/>
          </a:stretch>
        </p:blipFill>
        <p:spPr>
          <a:xfrm>
            <a:off x="-11844" y="-28085"/>
            <a:ext cx="12217404" cy="6886085"/>
          </a:xfrm>
          <a:prstGeom prst="rect">
            <a:avLst/>
          </a:prstGeom>
          <a:ln w="12700">
            <a:miter lim="400000"/>
            <a:headEnd/>
            <a:tailEnd/>
          </a:ln>
        </p:spPr>
      </p:pic>
      <p:sp>
        <p:nvSpPr>
          <p:cNvPr id="49" name="线条"/>
          <p:cNvSpPr/>
          <p:nvPr/>
        </p:nvSpPr>
        <p:spPr>
          <a:xfrm>
            <a:off x="722260" y="6348228"/>
            <a:ext cx="10720373" cy="12"/>
          </a:xfrm>
          <a:prstGeom prst="line">
            <a:avLst/>
          </a:prstGeom>
          <a:ln w="12700">
            <a:solidFill>
              <a:srgbClr val="FFFFFF"/>
            </a:solidFill>
            <a:miter lim="400000"/>
          </a:ln>
        </p:spPr>
        <p:txBody>
          <a:bodyPr lIns="0" tIns="0" rIns="0" bIns="0" anchor="ctr"/>
          <a:lstStyle/>
          <a:p>
            <a:pPr algn="l" defTabSz="228600">
              <a:defRPr sz="1200">
                <a:latin typeface="+mj-lt"/>
                <a:ea typeface="+mj-ea"/>
                <a:cs typeface="+mj-cs"/>
                <a:sym typeface="Helvetica"/>
              </a:defRPr>
            </a:pPr>
            <a:endParaRPr sz="600"/>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13" name="数 / 据 / 驱 / 动        成 / 就 / 未 / 来"/>
          <p:cNvSpPr/>
          <p:nvPr userDrawn="1"/>
        </p:nvSpPr>
        <p:spPr>
          <a:xfrm>
            <a:off x="396413" y="6438966"/>
            <a:ext cx="2173672" cy="205184"/>
          </a:xfrm>
          <a:prstGeom prst="rect">
            <a:avLst/>
          </a:prstGeom>
          <a:ln w="12700">
            <a:miter lim="400000"/>
          </a:ln>
        </p:spPr>
        <p:txBody>
          <a:bodyPr wrap="none" lIns="25400" tIns="25400" rIns="25400" bIns="25400" anchor="ctr">
            <a:spAutoFit/>
          </a:bodyPr>
          <a:lstStyle>
            <a:lvl1pPr algn="l">
              <a:defRPr sz="2000" b="1">
                <a:solidFill>
                  <a:srgbClr val="FFFFFF"/>
                </a:solidFill>
                <a:latin typeface="MicrosoftYaHeiSemibold"/>
                <a:ea typeface="MicrosoftYaHeiSemibold"/>
                <a:cs typeface="MicrosoftYaHeiSemibold"/>
                <a:sym typeface="MicrosoftYaHeiSemibold"/>
              </a:defRPr>
            </a:lvl1pPr>
          </a:lstStyle>
          <a:p>
            <a:r>
              <a:rPr sz="1000" b="0" i="0" dirty="0" err="1">
                <a:latin typeface="微软雅黑" panose="020B0503020204020204" pitchFamily="34" charset="-122"/>
                <a:ea typeface="微软雅黑" panose="020B0503020204020204" pitchFamily="34" charset="-122"/>
              </a:rPr>
              <a:t>数</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据</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驱</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动</a:t>
            </a:r>
            <a:r>
              <a:rPr sz="1000" b="0" i="0" dirty="0">
                <a:latin typeface="微软雅黑" panose="020B0503020204020204" pitchFamily="34" charset="-122"/>
                <a:ea typeface="微软雅黑" panose="020B0503020204020204" pitchFamily="34" charset="-122"/>
              </a:rPr>
              <a:t>        </a:t>
            </a:r>
            <a:r>
              <a:rPr sz="1000" b="0" i="0" dirty="0" err="1">
                <a:latin typeface="微软雅黑" panose="020B0503020204020204" pitchFamily="34" charset="-122"/>
                <a:ea typeface="微软雅黑" panose="020B0503020204020204" pitchFamily="34" charset="-122"/>
              </a:rPr>
              <a:t>成</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就</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未</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来</a:t>
            </a:r>
            <a:endParaRPr sz="1000" b="0" i="0" dirty="0">
              <a:latin typeface="微软雅黑" panose="020B0503020204020204" pitchFamily="34" charset="-122"/>
              <a:ea typeface="微软雅黑" panose="020B0503020204020204" pitchFamily="34" charset="-122"/>
            </a:endParaRPr>
          </a:p>
        </p:txBody>
      </p:sp>
      <p:pic>
        <p:nvPicPr>
          <p:cNvPr id="14" name="资源 5@2x.png" descr="资源 5@2x.png"/>
          <p:cNvPicPr>
            <a:picLocks noChangeAspect="1"/>
          </p:cNvPicPr>
          <p:nvPr userDrawn="1"/>
        </p:nvPicPr>
        <p:blipFill>
          <a:blip r:embed="rId4"/>
          <a:srcRect l="120" r="120"/>
          <a:stretch>
            <a:fillRect/>
          </a:stretch>
        </p:blipFill>
        <p:spPr>
          <a:xfrm>
            <a:off x="10622240" y="231486"/>
            <a:ext cx="1153397" cy="378114"/>
          </a:xfrm>
          <a:prstGeom prst="rect">
            <a:avLst/>
          </a:prstGeom>
          <a:ln w="12700">
            <a:miter lim="400000"/>
            <a:headEnd/>
            <a:tailEnd/>
          </a:ln>
        </p:spPr>
      </p:pic>
      <p:sp>
        <p:nvSpPr>
          <p:cNvPr id="15" name="Rectangle 3"/>
          <p:cNvSpPr/>
          <p:nvPr userDrawn="1"/>
        </p:nvSpPr>
        <p:spPr>
          <a:xfrm>
            <a:off x="407988" y="829731"/>
            <a:ext cx="634010" cy="66480"/>
          </a:xfrm>
          <a:prstGeom prst="rect">
            <a:avLst/>
          </a:prstGeom>
          <a:gradFill>
            <a:gsLst>
              <a:gs pos="0">
                <a:srgbClr val="5B62CF"/>
              </a:gs>
              <a:gs pos="79723">
                <a:srgbClr val="42A3E8"/>
              </a:gs>
            </a:gsLst>
            <a:lin ang="16380000"/>
          </a:gradFill>
          <a:ln w="12700">
            <a:miter lim="400000"/>
          </a:ln>
        </p:spPr>
        <p:txBody>
          <a:bodyPr lIns="22860" rIns="22860" anchor="ctr"/>
          <a:lstStyle/>
          <a:p>
            <a:pPr defTabSz="457200">
              <a:defRPr sz="1800">
                <a:solidFill>
                  <a:srgbClr val="FFFFFF"/>
                </a:solidFill>
                <a:latin typeface="MicrosoftYaHeiLight"/>
                <a:ea typeface="MicrosoftYaHeiLight"/>
                <a:cs typeface="MicrosoftYaHeiLight"/>
                <a:sym typeface="MicrosoftYaHeiLight"/>
              </a:defRPr>
            </a:pPr>
            <a:endParaRPr sz="90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blank 拷贝">
    <p:spTree>
      <p:nvGrpSpPr>
        <p:cNvPr id="1" name=""/>
        <p:cNvGrpSpPr/>
        <p:nvPr/>
      </p:nvGrpSpPr>
      <p:grpSpPr>
        <a:xfrm>
          <a:off x="0" y="0"/>
          <a:ext cx="0" cy="0"/>
          <a:chOff x="0" y="0"/>
          <a:chExt cx="0" cy="0"/>
        </a:xfrm>
      </p:grpSpPr>
      <p:pic>
        <p:nvPicPr>
          <p:cNvPr id="57" name="bg01.jpg" descr="bg01.jpg"/>
          <p:cNvPicPr/>
          <p:nvPr/>
        </p:nvPicPr>
        <p:blipFill>
          <a:blip r:embed="rId2"/>
          <a:srcRect r="4239"/>
          <a:stretch>
            <a:fillRect/>
          </a:stretch>
        </p:blipFill>
        <p:spPr>
          <a:xfrm>
            <a:off x="-11844" y="-28085"/>
            <a:ext cx="12217404" cy="6886085"/>
          </a:xfrm>
          <a:prstGeom prst="rect">
            <a:avLst/>
          </a:prstGeom>
          <a:ln w="12700">
            <a:miter lim="400000"/>
            <a:headEnd/>
            <a:tailEnd/>
          </a:ln>
        </p:spPr>
      </p:pic>
      <p:sp>
        <p:nvSpPr>
          <p:cNvPr id="60" name="线条"/>
          <p:cNvSpPr/>
          <p:nvPr/>
        </p:nvSpPr>
        <p:spPr>
          <a:xfrm>
            <a:off x="722260" y="6348228"/>
            <a:ext cx="10720373" cy="12"/>
          </a:xfrm>
          <a:prstGeom prst="line">
            <a:avLst/>
          </a:prstGeom>
          <a:ln w="12700">
            <a:solidFill>
              <a:srgbClr val="FFFFFF"/>
            </a:solidFill>
            <a:miter lim="400000"/>
          </a:ln>
        </p:spPr>
        <p:txBody>
          <a:bodyPr lIns="0" tIns="0" rIns="0" bIns="0" anchor="ctr"/>
          <a:lstStyle/>
          <a:p>
            <a:pPr algn="l" defTabSz="228600">
              <a:defRPr sz="1200">
                <a:latin typeface="+mj-lt"/>
                <a:ea typeface="+mj-ea"/>
                <a:cs typeface="+mj-cs"/>
                <a:sym typeface="Helvetica"/>
              </a:defRPr>
            </a:pPr>
            <a:endParaRPr sz="600"/>
          </a:p>
        </p:txBody>
      </p:sp>
      <p:sp>
        <p:nvSpPr>
          <p:cNvPr id="61" name="Rectangle 3"/>
          <p:cNvSpPr/>
          <p:nvPr/>
        </p:nvSpPr>
        <p:spPr>
          <a:xfrm>
            <a:off x="-60942" y="6762334"/>
            <a:ext cx="12315471" cy="92957"/>
          </a:xfrm>
          <a:prstGeom prst="rect">
            <a:avLst/>
          </a:prstGeom>
          <a:gradFill>
            <a:gsLst>
              <a:gs pos="20083">
                <a:srgbClr val="5B62CF"/>
              </a:gs>
              <a:gs pos="82755">
                <a:srgbClr val="42A3E8"/>
              </a:gs>
            </a:gsLst>
            <a:lin ang="16380000"/>
          </a:gradFill>
          <a:ln w="12700">
            <a:miter lim="400000"/>
          </a:ln>
        </p:spPr>
        <p:txBody>
          <a:bodyPr lIns="22860" rIns="22860" anchor="ctr"/>
          <a:lstStyle/>
          <a:p>
            <a:pPr defTabSz="457200">
              <a:defRPr sz="1800">
                <a:solidFill>
                  <a:srgbClr val="FFFFFF"/>
                </a:solidFill>
                <a:latin typeface="MicrosoftYaHeiLight"/>
                <a:ea typeface="MicrosoftYaHeiLight"/>
                <a:cs typeface="MicrosoftYaHeiLight"/>
                <a:sym typeface="MicrosoftYaHeiLight"/>
              </a:defRPr>
            </a:pPr>
            <a:endParaRPr sz="900"/>
          </a:p>
        </p:txBody>
      </p:sp>
      <p:pic>
        <p:nvPicPr>
          <p:cNvPr id="62" name="图像" descr="图像"/>
          <p:cNvPicPr>
            <a:picLocks noChangeAspect="1"/>
          </p:cNvPicPr>
          <p:nvPr/>
        </p:nvPicPr>
        <p:blipFill>
          <a:blip r:embed="rId3">
            <a:alphaModFix amt="19983"/>
          </a:blip>
          <a:stretch>
            <a:fillRect/>
          </a:stretch>
        </p:blipFill>
        <p:spPr>
          <a:xfrm>
            <a:off x="7403544" y="1570463"/>
            <a:ext cx="6327776" cy="5865378"/>
          </a:xfrm>
          <a:prstGeom prst="rect">
            <a:avLst/>
          </a:prstGeom>
          <a:ln w="12700">
            <a:miter lim="400000"/>
            <a:headEnd/>
            <a:tailEnd/>
          </a:ln>
        </p:spPr>
      </p:pic>
      <p:sp>
        <p:nvSpPr>
          <p:cNvPr id="6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9" name="数 / 据 / 驱 / 动        成 / 就 / 未 / 来"/>
          <p:cNvSpPr/>
          <p:nvPr userDrawn="1"/>
        </p:nvSpPr>
        <p:spPr>
          <a:xfrm>
            <a:off x="396413" y="6438966"/>
            <a:ext cx="2173672" cy="205184"/>
          </a:xfrm>
          <a:prstGeom prst="rect">
            <a:avLst/>
          </a:prstGeom>
          <a:ln w="12700">
            <a:miter lim="400000"/>
          </a:ln>
        </p:spPr>
        <p:txBody>
          <a:bodyPr wrap="none" lIns="25400" tIns="25400" rIns="25400" bIns="25400" anchor="ctr">
            <a:spAutoFit/>
          </a:bodyPr>
          <a:lstStyle>
            <a:lvl1pPr algn="l">
              <a:defRPr sz="2000" b="1">
                <a:solidFill>
                  <a:srgbClr val="FFFFFF"/>
                </a:solidFill>
                <a:latin typeface="MicrosoftYaHeiSemibold"/>
                <a:ea typeface="MicrosoftYaHeiSemibold"/>
                <a:cs typeface="MicrosoftYaHeiSemibold"/>
                <a:sym typeface="MicrosoftYaHeiSemibold"/>
              </a:defRPr>
            </a:lvl1pPr>
          </a:lstStyle>
          <a:p>
            <a:r>
              <a:rPr sz="1000" b="0" i="0" dirty="0" err="1">
                <a:latin typeface="微软雅黑" panose="020B0503020204020204" pitchFamily="34" charset="-122"/>
                <a:ea typeface="微软雅黑" panose="020B0503020204020204" pitchFamily="34" charset="-122"/>
              </a:rPr>
              <a:t>数</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据</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驱</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动</a:t>
            </a:r>
            <a:r>
              <a:rPr sz="1000" b="0" i="0" dirty="0">
                <a:latin typeface="微软雅黑" panose="020B0503020204020204" pitchFamily="34" charset="-122"/>
                <a:ea typeface="微软雅黑" panose="020B0503020204020204" pitchFamily="34" charset="-122"/>
              </a:rPr>
              <a:t>        </a:t>
            </a:r>
            <a:r>
              <a:rPr sz="1000" b="0" i="0" dirty="0" err="1">
                <a:latin typeface="微软雅黑" panose="020B0503020204020204" pitchFamily="34" charset="-122"/>
                <a:ea typeface="微软雅黑" panose="020B0503020204020204" pitchFamily="34" charset="-122"/>
              </a:rPr>
              <a:t>成</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就</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未</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来</a:t>
            </a:r>
            <a:endParaRPr sz="1000" b="0" i="0" dirty="0">
              <a:latin typeface="微软雅黑" panose="020B0503020204020204" pitchFamily="34" charset="-122"/>
              <a:ea typeface="微软雅黑" panose="020B0503020204020204" pitchFamily="34" charset="-122"/>
            </a:endParaRPr>
          </a:p>
        </p:txBody>
      </p:sp>
      <p:pic>
        <p:nvPicPr>
          <p:cNvPr id="10" name="资源 5@2x.png" descr="资源 5@2x.png"/>
          <p:cNvPicPr>
            <a:picLocks noChangeAspect="1"/>
          </p:cNvPicPr>
          <p:nvPr userDrawn="1"/>
        </p:nvPicPr>
        <p:blipFill>
          <a:blip r:embed="rId4"/>
          <a:srcRect l="120" r="120"/>
          <a:stretch>
            <a:fillRect/>
          </a:stretch>
        </p:blipFill>
        <p:spPr>
          <a:xfrm>
            <a:off x="10622240" y="231486"/>
            <a:ext cx="1153397" cy="378114"/>
          </a:xfrm>
          <a:prstGeom prst="rect">
            <a:avLst/>
          </a:prstGeom>
          <a:ln w="12700">
            <a:miter lim="400000"/>
            <a:headEnd/>
            <a:tailEnd/>
          </a:ln>
        </p:spPr>
      </p:pic>
      <p:sp>
        <p:nvSpPr>
          <p:cNvPr id="11" name="2020…"/>
          <p:cNvSpPr txBox="1"/>
          <p:nvPr userDrawn="1"/>
        </p:nvSpPr>
        <p:spPr>
          <a:xfrm rot="10800000">
            <a:off x="420519" y="-1289772"/>
            <a:ext cx="2082621" cy="7057450"/>
          </a:xfrm>
          <a:prstGeom prst="rect">
            <a:avLst/>
          </a:prstGeom>
          <a:ln w="12700">
            <a:miter lim="400000"/>
          </a:ln>
        </p:spPr>
        <p:txBody>
          <a:bodyPr vert="eaVert" lIns="25400" tIns="25400" rIns="25400" bIns="25400" anchor="ctr">
            <a:spAutoFit/>
          </a:bodyPr>
          <a:lstStyle/>
          <a:p>
            <a:pPr algn="l">
              <a:lnSpc>
                <a:spcPct val="80000"/>
              </a:lnSpc>
              <a:defRPr sz="30000">
                <a:solidFill>
                  <a:srgbClr val="F7F8F9"/>
                </a:solidFill>
                <a:latin typeface="헤드라인A"/>
                <a:ea typeface="헤드라인A"/>
                <a:cs typeface="헤드라인A"/>
                <a:sym typeface="헤드라인A"/>
              </a:defRPr>
            </a:pPr>
            <a:r>
              <a:rPr sz="8000" b="1" i="0" dirty="0">
                <a:solidFill>
                  <a:srgbClr val="F7F8F9">
                    <a:alpha val="10000"/>
                  </a:srgbClr>
                </a:solidFill>
                <a:latin typeface="Microsoft YaHei Heavy" panose="020B0402040204020203" pitchFamily="34" charset="-122"/>
                <a:ea typeface="Microsoft YaHei Heavy" panose="020B0402040204020203" pitchFamily="34" charset="-122"/>
              </a:rPr>
              <a:t>2020</a:t>
            </a:r>
            <a:endParaRPr sz="8000" b="1" i="0" dirty="0">
              <a:solidFill>
                <a:srgbClr val="F7F8F9">
                  <a:alpha val="10000"/>
                </a:srgbClr>
              </a:solidFill>
              <a:latin typeface="Microsoft YaHei Heavy" panose="020B0402040204020203" pitchFamily="34" charset="-122"/>
              <a:ea typeface="Microsoft YaHei Heavy" panose="020B0402040204020203" pitchFamily="34" charset="-122"/>
            </a:endParaRPr>
          </a:p>
          <a:p>
            <a:pPr algn="l">
              <a:lnSpc>
                <a:spcPct val="80000"/>
              </a:lnSpc>
              <a:defRPr sz="30000">
                <a:solidFill>
                  <a:srgbClr val="F7F8F9"/>
                </a:solidFill>
                <a:latin typeface="헤드라인A"/>
                <a:ea typeface="헤드라인A"/>
                <a:cs typeface="헤드라인A"/>
                <a:sym typeface="헤드라인A"/>
              </a:defRPr>
            </a:pPr>
            <a:r>
              <a:rPr sz="8000" b="1" i="0" dirty="0">
                <a:solidFill>
                  <a:srgbClr val="F7F8F9">
                    <a:alpha val="10000"/>
                  </a:srgbClr>
                </a:solidFill>
                <a:latin typeface="Microsoft YaHei Heavy" panose="020B0402040204020203" pitchFamily="34" charset="-122"/>
                <a:ea typeface="Microsoft YaHei Heavy" panose="020B0402040204020203" pitchFamily="34" charset="-122"/>
              </a:rPr>
              <a:t>ENMOTECH</a:t>
            </a:r>
            <a:endParaRPr sz="8000" b="1" i="0" dirty="0">
              <a:solidFill>
                <a:srgbClr val="F7F8F9">
                  <a:alpha val="10000"/>
                </a:srgbClr>
              </a:solidFill>
              <a:latin typeface="Microsoft YaHei Heavy" panose="020B0402040204020203" pitchFamily="34" charset="-122"/>
              <a:ea typeface="Microsoft YaHei Heavy" panose="020B0402040204020203" pitchFamily="34" charset="-122"/>
            </a:endParaRPr>
          </a:p>
        </p:txBody>
      </p:sp>
      <p:sp>
        <p:nvSpPr>
          <p:cNvPr id="12" name="Rectangle 3"/>
          <p:cNvSpPr/>
          <p:nvPr userDrawn="1"/>
        </p:nvSpPr>
        <p:spPr>
          <a:xfrm>
            <a:off x="407988" y="829731"/>
            <a:ext cx="634010" cy="66480"/>
          </a:xfrm>
          <a:prstGeom prst="rect">
            <a:avLst/>
          </a:prstGeom>
          <a:gradFill>
            <a:gsLst>
              <a:gs pos="0">
                <a:srgbClr val="5B62CF"/>
              </a:gs>
              <a:gs pos="79723">
                <a:srgbClr val="42A3E8"/>
              </a:gs>
            </a:gsLst>
            <a:lin ang="16380000"/>
          </a:gradFill>
          <a:ln w="12700">
            <a:miter lim="400000"/>
          </a:ln>
        </p:spPr>
        <p:txBody>
          <a:bodyPr lIns="22860" rIns="22860" anchor="ctr"/>
          <a:lstStyle/>
          <a:p>
            <a:pPr defTabSz="457200">
              <a:defRPr sz="1800">
                <a:solidFill>
                  <a:srgbClr val="FFFFFF"/>
                </a:solidFill>
                <a:latin typeface="MicrosoftYaHeiLight"/>
                <a:ea typeface="MicrosoftYaHeiLight"/>
                <a:cs typeface="MicrosoftYaHeiLight"/>
                <a:sym typeface="MicrosoftYaHeiLight"/>
              </a:defRPr>
            </a:pPr>
            <a:endParaRPr sz="90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showMasterSp="0">
  <p:cSld name="1_blank 拷贝">
    <p:spTree>
      <p:nvGrpSpPr>
        <p:cNvPr id="1" name=""/>
        <p:cNvGrpSpPr/>
        <p:nvPr/>
      </p:nvGrpSpPr>
      <p:grpSpPr>
        <a:xfrm>
          <a:off x="0" y="0"/>
          <a:ext cx="0" cy="0"/>
          <a:chOff x="0" y="0"/>
          <a:chExt cx="0" cy="0"/>
        </a:xfrm>
      </p:grpSpPr>
      <p:pic>
        <p:nvPicPr>
          <p:cNvPr id="57" name="bg01.jpg" descr="bg01.jpg"/>
          <p:cNvPicPr/>
          <p:nvPr/>
        </p:nvPicPr>
        <p:blipFill>
          <a:blip r:embed="rId2"/>
          <a:srcRect r="4239"/>
          <a:stretch>
            <a:fillRect/>
          </a:stretch>
        </p:blipFill>
        <p:spPr>
          <a:xfrm>
            <a:off x="-11844" y="-28085"/>
            <a:ext cx="12217404" cy="6886085"/>
          </a:xfrm>
          <a:prstGeom prst="rect">
            <a:avLst/>
          </a:prstGeom>
          <a:ln w="12700">
            <a:miter lim="400000"/>
            <a:headEnd/>
            <a:tailEnd/>
          </a:ln>
        </p:spPr>
      </p:pic>
      <p:sp>
        <p:nvSpPr>
          <p:cNvPr id="60" name="线条"/>
          <p:cNvSpPr/>
          <p:nvPr/>
        </p:nvSpPr>
        <p:spPr>
          <a:xfrm>
            <a:off x="722260" y="6348228"/>
            <a:ext cx="10720373" cy="12"/>
          </a:xfrm>
          <a:prstGeom prst="line">
            <a:avLst/>
          </a:prstGeom>
          <a:ln w="12700">
            <a:solidFill>
              <a:srgbClr val="FFFFFF"/>
            </a:solidFill>
            <a:miter lim="400000"/>
          </a:ln>
        </p:spPr>
        <p:txBody>
          <a:bodyPr lIns="0" tIns="0" rIns="0" bIns="0" anchor="ctr"/>
          <a:lstStyle/>
          <a:p>
            <a:pPr algn="l" defTabSz="228600">
              <a:defRPr sz="1200">
                <a:latin typeface="+mj-lt"/>
                <a:ea typeface="+mj-ea"/>
                <a:cs typeface="+mj-cs"/>
                <a:sym typeface="Helvetica"/>
              </a:defRPr>
            </a:pPr>
            <a:endParaRPr sz="600"/>
          </a:p>
        </p:txBody>
      </p:sp>
      <p:sp>
        <p:nvSpPr>
          <p:cNvPr id="61" name="Rectangle 3"/>
          <p:cNvSpPr/>
          <p:nvPr/>
        </p:nvSpPr>
        <p:spPr>
          <a:xfrm>
            <a:off x="-60942" y="6762334"/>
            <a:ext cx="12315471" cy="92957"/>
          </a:xfrm>
          <a:prstGeom prst="rect">
            <a:avLst/>
          </a:prstGeom>
          <a:gradFill>
            <a:gsLst>
              <a:gs pos="20083">
                <a:srgbClr val="5B62CF"/>
              </a:gs>
              <a:gs pos="82755">
                <a:srgbClr val="42A3E8"/>
              </a:gs>
            </a:gsLst>
            <a:lin ang="16380000"/>
          </a:gradFill>
          <a:ln w="12700">
            <a:miter lim="400000"/>
          </a:ln>
        </p:spPr>
        <p:txBody>
          <a:bodyPr lIns="22860" rIns="22860" anchor="ctr"/>
          <a:lstStyle/>
          <a:p>
            <a:pPr defTabSz="457200">
              <a:defRPr sz="1800">
                <a:solidFill>
                  <a:srgbClr val="FFFFFF"/>
                </a:solidFill>
                <a:latin typeface="MicrosoftYaHeiLight"/>
                <a:ea typeface="MicrosoftYaHeiLight"/>
                <a:cs typeface="MicrosoftYaHeiLight"/>
                <a:sym typeface="MicrosoftYaHeiLight"/>
              </a:defRPr>
            </a:pPr>
            <a:endParaRPr sz="900"/>
          </a:p>
        </p:txBody>
      </p:sp>
      <p:pic>
        <p:nvPicPr>
          <p:cNvPr id="62" name="图像" descr="图像"/>
          <p:cNvPicPr>
            <a:picLocks noChangeAspect="1"/>
          </p:cNvPicPr>
          <p:nvPr/>
        </p:nvPicPr>
        <p:blipFill>
          <a:blip r:embed="rId3">
            <a:alphaModFix amt="19983"/>
          </a:blip>
          <a:stretch>
            <a:fillRect/>
          </a:stretch>
        </p:blipFill>
        <p:spPr>
          <a:xfrm>
            <a:off x="7403544" y="1570463"/>
            <a:ext cx="6327776" cy="5865378"/>
          </a:xfrm>
          <a:prstGeom prst="rect">
            <a:avLst/>
          </a:prstGeom>
          <a:ln w="12700">
            <a:miter lim="400000"/>
            <a:headEnd/>
            <a:tailEnd/>
          </a:ln>
        </p:spPr>
      </p:pic>
      <p:sp>
        <p:nvSpPr>
          <p:cNvPr id="6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9" name="数 / 据 / 驱 / 动        成 / 就 / 未 / 来"/>
          <p:cNvSpPr/>
          <p:nvPr userDrawn="1"/>
        </p:nvSpPr>
        <p:spPr>
          <a:xfrm>
            <a:off x="396413" y="6438966"/>
            <a:ext cx="2173672" cy="205184"/>
          </a:xfrm>
          <a:prstGeom prst="rect">
            <a:avLst/>
          </a:prstGeom>
          <a:ln w="12700">
            <a:miter lim="400000"/>
          </a:ln>
        </p:spPr>
        <p:txBody>
          <a:bodyPr wrap="none" lIns="25400" tIns="25400" rIns="25400" bIns="25400" anchor="ctr">
            <a:spAutoFit/>
          </a:bodyPr>
          <a:lstStyle>
            <a:lvl1pPr algn="l">
              <a:defRPr sz="2000" b="1">
                <a:solidFill>
                  <a:srgbClr val="FFFFFF"/>
                </a:solidFill>
                <a:latin typeface="MicrosoftYaHeiSemibold"/>
                <a:ea typeface="MicrosoftYaHeiSemibold"/>
                <a:cs typeface="MicrosoftYaHeiSemibold"/>
                <a:sym typeface="MicrosoftYaHeiSemibold"/>
              </a:defRPr>
            </a:lvl1pPr>
          </a:lstStyle>
          <a:p>
            <a:r>
              <a:rPr sz="1000" b="0" i="0" dirty="0" err="1">
                <a:latin typeface="微软雅黑" panose="020B0503020204020204" pitchFamily="34" charset="-122"/>
                <a:ea typeface="微软雅黑" panose="020B0503020204020204" pitchFamily="34" charset="-122"/>
              </a:rPr>
              <a:t>数</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据</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驱</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动</a:t>
            </a:r>
            <a:r>
              <a:rPr sz="1000" b="0" i="0" dirty="0">
                <a:latin typeface="微软雅黑" panose="020B0503020204020204" pitchFamily="34" charset="-122"/>
                <a:ea typeface="微软雅黑" panose="020B0503020204020204" pitchFamily="34" charset="-122"/>
              </a:rPr>
              <a:t>        </a:t>
            </a:r>
            <a:r>
              <a:rPr sz="1000" b="0" i="0" dirty="0" err="1">
                <a:latin typeface="微软雅黑" panose="020B0503020204020204" pitchFamily="34" charset="-122"/>
                <a:ea typeface="微软雅黑" panose="020B0503020204020204" pitchFamily="34" charset="-122"/>
              </a:rPr>
              <a:t>成</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就</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未</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来</a:t>
            </a:r>
            <a:endParaRPr sz="1000" b="0" i="0" dirty="0">
              <a:latin typeface="微软雅黑" panose="020B0503020204020204" pitchFamily="34" charset="-122"/>
              <a:ea typeface="微软雅黑" panose="020B0503020204020204" pitchFamily="34" charset="-122"/>
            </a:endParaRPr>
          </a:p>
        </p:txBody>
      </p:sp>
      <p:pic>
        <p:nvPicPr>
          <p:cNvPr id="10" name="资源 5@2x.png" descr="资源 5@2x.png"/>
          <p:cNvPicPr>
            <a:picLocks noChangeAspect="1"/>
          </p:cNvPicPr>
          <p:nvPr userDrawn="1"/>
        </p:nvPicPr>
        <p:blipFill>
          <a:blip r:embed="rId4"/>
          <a:srcRect l="120" r="120"/>
          <a:stretch>
            <a:fillRect/>
          </a:stretch>
        </p:blipFill>
        <p:spPr>
          <a:xfrm>
            <a:off x="10622240" y="231486"/>
            <a:ext cx="1153397" cy="378114"/>
          </a:xfrm>
          <a:prstGeom prst="rect">
            <a:avLst/>
          </a:prstGeom>
          <a:ln w="12700">
            <a:miter lim="400000"/>
            <a:headEnd/>
            <a:tailEnd/>
          </a:ln>
        </p:spPr>
      </p:pic>
      <p:sp>
        <p:nvSpPr>
          <p:cNvPr id="12" name="Rectangle 3"/>
          <p:cNvSpPr/>
          <p:nvPr userDrawn="1"/>
        </p:nvSpPr>
        <p:spPr>
          <a:xfrm>
            <a:off x="407988" y="829731"/>
            <a:ext cx="634010" cy="66480"/>
          </a:xfrm>
          <a:prstGeom prst="rect">
            <a:avLst/>
          </a:prstGeom>
          <a:gradFill>
            <a:gsLst>
              <a:gs pos="0">
                <a:srgbClr val="5B62CF"/>
              </a:gs>
              <a:gs pos="79723">
                <a:srgbClr val="42A3E8"/>
              </a:gs>
            </a:gsLst>
            <a:lin ang="16380000"/>
          </a:gradFill>
          <a:ln w="12700">
            <a:miter lim="400000"/>
          </a:ln>
        </p:spPr>
        <p:txBody>
          <a:bodyPr lIns="22860" rIns="22860" anchor="ctr"/>
          <a:lstStyle/>
          <a:p>
            <a:pPr defTabSz="457200">
              <a:defRPr sz="1800">
                <a:solidFill>
                  <a:srgbClr val="FFFFFF"/>
                </a:solidFill>
                <a:latin typeface="MicrosoftYaHeiLight"/>
                <a:ea typeface="MicrosoftYaHeiLight"/>
                <a:cs typeface="MicrosoftYaHeiLight"/>
                <a:sym typeface="MicrosoftYaHeiLight"/>
              </a:defRPr>
            </a:pPr>
            <a:endParaRPr sz="90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showMasterSp="0">
  <p:cSld name="2_blank 拷贝">
    <p:spTree>
      <p:nvGrpSpPr>
        <p:cNvPr id="1" name=""/>
        <p:cNvGrpSpPr/>
        <p:nvPr/>
      </p:nvGrpSpPr>
      <p:grpSpPr>
        <a:xfrm>
          <a:off x="0" y="0"/>
          <a:ext cx="0" cy="0"/>
          <a:chOff x="0" y="0"/>
          <a:chExt cx="0" cy="0"/>
        </a:xfrm>
      </p:grpSpPr>
      <p:pic>
        <p:nvPicPr>
          <p:cNvPr id="57" name="bg01.jpg" descr="bg01.jpg"/>
          <p:cNvPicPr/>
          <p:nvPr userDrawn="1"/>
        </p:nvPicPr>
        <p:blipFill>
          <a:blip r:embed="rId2"/>
          <a:srcRect r="4239"/>
          <a:stretch>
            <a:fillRect/>
          </a:stretch>
        </p:blipFill>
        <p:spPr>
          <a:xfrm>
            <a:off x="-11844" y="-28085"/>
            <a:ext cx="12217404" cy="6886085"/>
          </a:xfrm>
          <a:prstGeom prst="rect">
            <a:avLst/>
          </a:prstGeom>
          <a:ln w="12700">
            <a:miter lim="400000"/>
            <a:headEnd/>
            <a:tailEnd/>
          </a:ln>
        </p:spPr>
      </p:pic>
      <p:sp>
        <p:nvSpPr>
          <p:cNvPr id="60" name="线条"/>
          <p:cNvSpPr/>
          <p:nvPr/>
        </p:nvSpPr>
        <p:spPr>
          <a:xfrm>
            <a:off x="722260" y="6348228"/>
            <a:ext cx="10720373" cy="12"/>
          </a:xfrm>
          <a:prstGeom prst="line">
            <a:avLst/>
          </a:prstGeom>
          <a:ln w="12700">
            <a:solidFill>
              <a:srgbClr val="FFFFFF"/>
            </a:solidFill>
            <a:miter lim="400000"/>
          </a:ln>
        </p:spPr>
        <p:txBody>
          <a:bodyPr lIns="0" tIns="0" rIns="0" bIns="0" anchor="ctr"/>
          <a:lstStyle/>
          <a:p>
            <a:pPr algn="l" defTabSz="228600">
              <a:defRPr sz="1200">
                <a:latin typeface="+mj-lt"/>
                <a:ea typeface="+mj-ea"/>
                <a:cs typeface="+mj-cs"/>
                <a:sym typeface="Helvetica"/>
              </a:defRPr>
            </a:pPr>
            <a:endParaRPr sz="600"/>
          </a:p>
        </p:txBody>
      </p:sp>
      <p:sp>
        <p:nvSpPr>
          <p:cNvPr id="61" name="Rectangle 3"/>
          <p:cNvSpPr/>
          <p:nvPr/>
        </p:nvSpPr>
        <p:spPr>
          <a:xfrm>
            <a:off x="-60942" y="6762334"/>
            <a:ext cx="12315471" cy="92957"/>
          </a:xfrm>
          <a:prstGeom prst="rect">
            <a:avLst/>
          </a:prstGeom>
          <a:gradFill>
            <a:gsLst>
              <a:gs pos="20083">
                <a:srgbClr val="5B62CF"/>
              </a:gs>
              <a:gs pos="82755">
                <a:srgbClr val="42A3E8"/>
              </a:gs>
            </a:gsLst>
            <a:lin ang="16380000"/>
          </a:gradFill>
          <a:ln w="12700">
            <a:miter lim="400000"/>
          </a:ln>
        </p:spPr>
        <p:txBody>
          <a:bodyPr lIns="22860" rIns="22860" anchor="ctr"/>
          <a:lstStyle/>
          <a:p>
            <a:pPr defTabSz="457200">
              <a:defRPr sz="1800">
                <a:solidFill>
                  <a:srgbClr val="FFFFFF"/>
                </a:solidFill>
                <a:latin typeface="MicrosoftYaHeiLight"/>
                <a:ea typeface="MicrosoftYaHeiLight"/>
                <a:cs typeface="MicrosoftYaHeiLight"/>
                <a:sym typeface="MicrosoftYaHeiLight"/>
              </a:defRPr>
            </a:pPr>
            <a:endParaRPr sz="900"/>
          </a:p>
        </p:txBody>
      </p:sp>
      <p:pic>
        <p:nvPicPr>
          <p:cNvPr id="62" name="图像" descr="图像"/>
          <p:cNvPicPr>
            <a:picLocks noChangeAspect="1"/>
          </p:cNvPicPr>
          <p:nvPr/>
        </p:nvPicPr>
        <p:blipFill>
          <a:blip r:embed="rId3">
            <a:alphaModFix amt="19983"/>
          </a:blip>
          <a:stretch>
            <a:fillRect/>
          </a:stretch>
        </p:blipFill>
        <p:spPr>
          <a:xfrm>
            <a:off x="7403544" y="1570463"/>
            <a:ext cx="6327776" cy="5865378"/>
          </a:xfrm>
          <a:prstGeom prst="rect">
            <a:avLst/>
          </a:prstGeom>
          <a:ln w="12700">
            <a:miter lim="400000"/>
            <a:headEnd/>
            <a:tailEnd/>
          </a:ln>
        </p:spPr>
      </p:pic>
      <p:sp>
        <p:nvSpPr>
          <p:cNvPr id="6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9" name="数 / 据 / 驱 / 动        成 / 就 / 未 / 来"/>
          <p:cNvSpPr/>
          <p:nvPr userDrawn="1"/>
        </p:nvSpPr>
        <p:spPr>
          <a:xfrm>
            <a:off x="396413" y="6438966"/>
            <a:ext cx="2173672" cy="205184"/>
          </a:xfrm>
          <a:prstGeom prst="rect">
            <a:avLst/>
          </a:prstGeom>
          <a:ln w="12700">
            <a:miter lim="400000"/>
          </a:ln>
        </p:spPr>
        <p:txBody>
          <a:bodyPr wrap="none" lIns="25400" tIns="25400" rIns="25400" bIns="25400" anchor="ctr">
            <a:spAutoFit/>
          </a:bodyPr>
          <a:lstStyle>
            <a:lvl1pPr algn="l">
              <a:defRPr sz="2000" b="1">
                <a:solidFill>
                  <a:srgbClr val="FFFFFF"/>
                </a:solidFill>
                <a:latin typeface="MicrosoftYaHeiSemibold"/>
                <a:ea typeface="MicrosoftYaHeiSemibold"/>
                <a:cs typeface="MicrosoftYaHeiSemibold"/>
                <a:sym typeface="MicrosoftYaHeiSemibold"/>
              </a:defRPr>
            </a:lvl1pPr>
          </a:lstStyle>
          <a:p>
            <a:r>
              <a:rPr sz="1000" b="0" i="0" dirty="0" err="1">
                <a:latin typeface="微软雅黑" panose="020B0503020204020204" pitchFamily="34" charset="-122"/>
                <a:ea typeface="微软雅黑" panose="020B0503020204020204" pitchFamily="34" charset="-122"/>
              </a:rPr>
              <a:t>数</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据</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驱</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动</a:t>
            </a:r>
            <a:r>
              <a:rPr sz="1000" b="0" i="0" dirty="0">
                <a:latin typeface="微软雅黑" panose="020B0503020204020204" pitchFamily="34" charset="-122"/>
                <a:ea typeface="微软雅黑" panose="020B0503020204020204" pitchFamily="34" charset="-122"/>
              </a:rPr>
              <a:t>        </a:t>
            </a:r>
            <a:r>
              <a:rPr sz="1000" b="0" i="0" dirty="0" err="1">
                <a:latin typeface="微软雅黑" panose="020B0503020204020204" pitchFamily="34" charset="-122"/>
                <a:ea typeface="微软雅黑" panose="020B0503020204020204" pitchFamily="34" charset="-122"/>
              </a:rPr>
              <a:t>成</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就</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未</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来</a:t>
            </a:r>
            <a:endParaRPr sz="1000" b="0" i="0" dirty="0">
              <a:latin typeface="微软雅黑" panose="020B0503020204020204" pitchFamily="34" charset="-122"/>
              <a:ea typeface="微软雅黑" panose="020B0503020204020204" pitchFamily="34" charset="-122"/>
            </a:endParaRPr>
          </a:p>
        </p:txBody>
      </p:sp>
      <p:pic>
        <p:nvPicPr>
          <p:cNvPr id="10" name="资源 5@2x.png" descr="资源 5@2x.png"/>
          <p:cNvPicPr>
            <a:picLocks noChangeAspect="1"/>
          </p:cNvPicPr>
          <p:nvPr userDrawn="1"/>
        </p:nvPicPr>
        <p:blipFill>
          <a:blip r:embed="rId4"/>
          <a:srcRect l="120" r="120"/>
          <a:stretch>
            <a:fillRect/>
          </a:stretch>
        </p:blipFill>
        <p:spPr>
          <a:xfrm>
            <a:off x="10622240" y="231486"/>
            <a:ext cx="1153397" cy="378114"/>
          </a:xfrm>
          <a:prstGeom prst="rect">
            <a:avLst/>
          </a:prstGeom>
          <a:ln w="12700">
            <a:miter lim="400000"/>
            <a:headEnd/>
            <a:tailEnd/>
          </a:ln>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Title &amp; Subtitle copy 2 拷贝">
    <p:spTree>
      <p:nvGrpSpPr>
        <p:cNvPr id="1" name=""/>
        <p:cNvGrpSpPr/>
        <p:nvPr/>
      </p:nvGrpSpPr>
      <p:grpSpPr>
        <a:xfrm>
          <a:off x="0" y="0"/>
          <a:ext cx="0" cy="0"/>
          <a:chOff x="0" y="0"/>
          <a:chExt cx="0" cy="0"/>
        </a:xfrm>
      </p:grpSpPr>
      <p:sp>
        <p:nvSpPr>
          <p:cNvPr id="70" name="矩形"/>
          <p:cNvSpPr/>
          <p:nvPr/>
        </p:nvSpPr>
        <p:spPr>
          <a:xfrm>
            <a:off x="-57158" y="-120650"/>
            <a:ext cx="12307903" cy="6997700"/>
          </a:xfrm>
          <a:prstGeom prst="rect">
            <a:avLst/>
          </a:prstGeom>
          <a:gradFill>
            <a:gsLst>
              <a:gs pos="0">
                <a:srgbClr val="5B62CF"/>
              </a:gs>
              <a:gs pos="100000">
                <a:srgbClr val="42A3E8"/>
              </a:gs>
            </a:gsLst>
            <a:lin ang="5400000"/>
          </a:gradFill>
          <a:ln w="25400">
            <a:solidFill>
              <a:srgbClr val="EBEBEB"/>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7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Title &amp; Subtitle copy 1">
    <p:spTree>
      <p:nvGrpSpPr>
        <p:cNvPr id="1" name=""/>
        <p:cNvGrpSpPr/>
        <p:nvPr/>
      </p:nvGrpSpPr>
      <p:grpSpPr>
        <a:xfrm>
          <a:off x="0" y="0"/>
          <a:ext cx="0" cy="0"/>
          <a:chOff x="0" y="0"/>
          <a:chExt cx="0" cy="0"/>
        </a:xfrm>
      </p:grpSpPr>
      <p:sp>
        <p:nvSpPr>
          <p:cNvPr id="78" name="矩形"/>
          <p:cNvSpPr/>
          <p:nvPr/>
        </p:nvSpPr>
        <p:spPr>
          <a:xfrm>
            <a:off x="-57157" y="-120650"/>
            <a:ext cx="12250746" cy="6978650"/>
          </a:xfrm>
          <a:prstGeom prst="rect">
            <a:avLst/>
          </a:prstGeom>
          <a:gradFill>
            <a:gsLst>
              <a:gs pos="0">
                <a:srgbClr val="5B62CF"/>
              </a:gs>
              <a:gs pos="100000">
                <a:srgbClr val="42A3E8"/>
              </a:gs>
            </a:gsLst>
            <a:lin ang="5400000"/>
          </a:gradFill>
          <a:ln w="25400">
            <a:solidFill>
              <a:srgbClr val="EBEBEB"/>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pic>
        <p:nvPicPr>
          <p:cNvPr id="79" name="资源 3@2x.png" descr="资源 3@2x.png"/>
          <p:cNvPicPr>
            <a:picLocks noChangeAspect="1"/>
          </p:cNvPicPr>
          <p:nvPr/>
        </p:nvPicPr>
        <p:blipFill>
          <a:blip r:embed="rId2"/>
          <a:srcRect l="120" r="120"/>
          <a:stretch>
            <a:fillRect/>
          </a:stretch>
        </p:blipFill>
        <p:spPr>
          <a:xfrm>
            <a:off x="10622239" y="237000"/>
            <a:ext cx="1153397" cy="378114"/>
          </a:xfrm>
          <a:prstGeom prst="rect">
            <a:avLst/>
          </a:prstGeom>
          <a:ln w="12700">
            <a:miter lim="400000"/>
            <a:headEnd/>
            <a:tailEnd/>
          </a:ln>
        </p:spPr>
      </p:pic>
      <p:sp>
        <p:nvSpPr>
          <p:cNvPr id="81" name="线条"/>
          <p:cNvSpPr/>
          <p:nvPr/>
        </p:nvSpPr>
        <p:spPr>
          <a:xfrm>
            <a:off x="722260" y="6348228"/>
            <a:ext cx="10720373" cy="12"/>
          </a:xfrm>
          <a:prstGeom prst="line">
            <a:avLst/>
          </a:prstGeom>
          <a:ln w="12700">
            <a:solidFill>
              <a:srgbClr val="FFFFFF"/>
            </a:solidFill>
            <a:miter lim="400000"/>
          </a:ln>
        </p:spPr>
        <p:txBody>
          <a:bodyPr lIns="0" tIns="0" rIns="0" bIns="0" anchor="ctr"/>
          <a:lstStyle/>
          <a:p>
            <a:pPr algn="l" defTabSz="228600">
              <a:defRPr sz="1200">
                <a:latin typeface="+mj-lt"/>
                <a:ea typeface="+mj-ea"/>
                <a:cs typeface="+mj-cs"/>
                <a:sym typeface="Helvetica"/>
              </a:defRPr>
            </a:pPr>
            <a:endParaRPr sz="600"/>
          </a:p>
        </p:txBody>
      </p:sp>
      <p:sp>
        <p:nvSpPr>
          <p:cNvPr id="8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7" name="数 / 据 / 驱 / 动        成 / 就 / 未 / 来"/>
          <p:cNvSpPr/>
          <p:nvPr userDrawn="1"/>
        </p:nvSpPr>
        <p:spPr>
          <a:xfrm>
            <a:off x="396413" y="6438966"/>
            <a:ext cx="2173672" cy="205184"/>
          </a:xfrm>
          <a:prstGeom prst="rect">
            <a:avLst/>
          </a:prstGeom>
          <a:ln w="12700">
            <a:miter lim="400000"/>
          </a:ln>
        </p:spPr>
        <p:txBody>
          <a:bodyPr wrap="none" lIns="25400" tIns="25400" rIns="25400" bIns="25400" anchor="ctr">
            <a:spAutoFit/>
          </a:bodyPr>
          <a:lstStyle>
            <a:lvl1pPr algn="l">
              <a:defRPr sz="2000" b="1">
                <a:solidFill>
                  <a:srgbClr val="FFFFFF"/>
                </a:solidFill>
                <a:latin typeface="MicrosoftYaHeiSemibold"/>
                <a:ea typeface="MicrosoftYaHeiSemibold"/>
                <a:cs typeface="MicrosoftYaHeiSemibold"/>
                <a:sym typeface="MicrosoftYaHeiSemibold"/>
              </a:defRPr>
            </a:lvl1pPr>
          </a:lstStyle>
          <a:p>
            <a:r>
              <a:rPr sz="1000" b="0" i="0" dirty="0" err="1">
                <a:latin typeface="微软雅黑" panose="020B0503020204020204" pitchFamily="34" charset="-122"/>
                <a:ea typeface="微软雅黑" panose="020B0503020204020204" pitchFamily="34" charset="-122"/>
              </a:rPr>
              <a:t>数</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据</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驱</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动</a:t>
            </a:r>
            <a:r>
              <a:rPr sz="1000" b="0" i="0" dirty="0">
                <a:latin typeface="微软雅黑" panose="020B0503020204020204" pitchFamily="34" charset="-122"/>
                <a:ea typeface="微软雅黑" panose="020B0503020204020204" pitchFamily="34" charset="-122"/>
              </a:rPr>
              <a:t>        </a:t>
            </a:r>
            <a:r>
              <a:rPr sz="1000" b="0" i="0" dirty="0" err="1">
                <a:latin typeface="微软雅黑" panose="020B0503020204020204" pitchFamily="34" charset="-122"/>
                <a:ea typeface="微软雅黑" panose="020B0503020204020204" pitchFamily="34" charset="-122"/>
              </a:rPr>
              <a:t>成</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就</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未</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来</a:t>
            </a:r>
            <a:endParaRPr sz="1000" b="0" i="0" dirty="0">
              <a:latin typeface="微软雅黑" panose="020B0503020204020204" pitchFamily="34" charset="-122"/>
              <a:ea typeface="微软雅黑" panose="020B0503020204020204" pitchFamily="34" charset="-122"/>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image" Target="../media/image3.png"/><Relationship Id="rId22" Type="http://schemas.openxmlformats.org/officeDocument/2006/relationships/image" Target="../media/image2.jpeg"/><Relationship Id="rId21" Type="http://schemas.openxmlformats.org/officeDocument/2006/relationships/image" Target="../media/image1.png"/><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资源 1@2x.png" descr="资源 1@2x.png"/>
          <p:cNvPicPr>
            <a:picLocks noChangeAspect="1"/>
          </p:cNvPicPr>
          <p:nvPr/>
        </p:nvPicPr>
        <p:blipFill>
          <a:blip r:embed="rId21"/>
          <a:stretch>
            <a:fillRect/>
          </a:stretch>
        </p:blipFill>
        <p:spPr>
          <a:xfrm>
            <a:off x="10676968" y="388793"/>
            <a:ext cx="1153397" cy="378114"/>
          </a:xfrm>
          <a:prstGeom prst="rect">
            <a:avLst/>
          </a:prstGeom>
          <a:ln w="12700">
            <a:miter lim="400000"/>
            <a:headEnd/>
            <a:tailEnd/>
          </a:ln>
        </p:spPr>
      </p:pic>
      <p:sp>
        <p:nvSpPr>
          <p:cNvPr id="3" name="数 / 据 / 驱 / 动        成 / 就 / 未 / 来"/>
          <p:cNvSpPr/>
          <p:nvPr/>
        </p:nvSpPr>
        <p:spPr>
          <a:xfrm>
            <a:off x="736696" y="6456884"/>
            <a:ext cx="1981312" cy="205184"/>
          </a:xfrm>
          <a:prstGeom prst="rect">
            <a:avLst/>
          </a:prstGeom>
          <a:ln w="12700">
            <a:miter lim="400000"/>
          </a:ln>
        </p:spPr>
        <p:txBody>
          <a:bodyPr wrap="none" lIns="25400" tIns="25400" rIns="25400" bIns="25400" anchor="ctr">
            <a:spAutoFit/>
          </a:bodyPr>
          <a:lstStyle>
            <a:lvl1pPr algn="l">
              <a:defRPr sz="2000" b="1">
                <a:solidFill>
                  <a:srgbClr val="929292"/>
                </a:solidFill>
                <a:latin typeface="MicrosoftYaHeiSemibold"/>
                <a:ea typeface="MicrosoftYaHeiSemibold"/>
                <a:cs typeface="MicrosoftYaHeiSemibold"/>
                <a:sym typeface="MicrosoftYaHeiSemibold"/>
              </a:defRPr>
            </a:lvl1pPr>
          </a:lstStyle>
          <a:p>
            <a:r>
              <a:rPr sz="1000"/>
              <a:t>数 / 据 / 驱 / 动        成 / 就 / 未 / 来</a:t>
            </a:r>
            <a:endParaRPr sz="1000"/>
          </a:p>
        </p:txBody>
      </p:sp>
      <p:pic>
        <p:nvPicPr>
          <p:cNvPr id="4" name="bg01.jpg" descr="bg01.jpg"/>
          <p:cNvPicPr/>
          <p:nvPr/>
        </p:nvPicPr>
        <p:blipFill>
          <a:blip r:embed="rId22"/>
          <a:srcRect r="4239"/>
          <a:stretch>
            <a:fillRect/>
          </a:stretch>
        </p:blipFill>
        <p:spPr>
          <a:xfrm>
            <a:off x="-11844" y="-28085"/>
            <a:ext cx="12217404" cy="6886085"/>
          </a:xfrm>
          <a:prstGeom prst="rect">
            <a:avLst/>
          </a:prstGeom>
          <a:ln w="12700">
            <a:miter lim="400000"/>
            <a:headEnd/>
            <a:tailEnd/>
          </a:ln>
        </p:spPr>
      </p:pic>
      <p:sp>
        <p:nvSpPr>
          <p:cNvPr id="5" name="数 / 据 / 驱 / 动        成 / 就 / 未 / 来"/>
          <p:cNvSpPr/>
          <p:nvPr/>
        </p:nvSpPr>
        <p:spPr>
          <a:xfrm>
            <a:off x="396413" y="6438966"/>
            <a:ext cx="2173672" cy="205184"/>
          </a:xfrm>
          <a:prstGeom prst="rect">
            <a:avLst/>
          </a:prstGeom>
          <a:ln w="12700">
            <a:miter lim="400000"/>
          </a:ln>
        </p:spPr>
        <p:txBody>
          <a:bodyPr wrap="none" lIns="25400" tIns="25400" rIns="25400" bIns="25400" anchor="ctr">
            <a:spAutoFit/>
          </a:bodyPr>
          <a:lstStyle>
            <a:lvl1pPr algn="l">
              <a:defRPr sz="2000" b="1">
                <a:solidFill>
                  <a:srgbClr val="FFFFFF"/>
                </a:solidFill>
                <a:latin typeface="MicrosoftYaHeiSemibold"/>
                <a:ea typeface="MicrosoftYaHeiSemibold"/>
                <a:cs typeface="MicrosoftYaHeiSemibold"/>
                <a:sym typeface="MicrosoftYaHeiSemibold"/>
              </a:defRPr>
            </a:lvl1pPr>
          </a:lstStyle>
          <a:p>
            <a:r>
              <a:rPr sz="1000" b="0" i="0" dirty="0" err="1">
                <a:latin typeface="微软雅黑" panose="020B0503020204020204" pitchFamily="34" charset="-122"/>
                <a:ea typeface="微软雅黑" panose="020B0503020204020204" pitchFamily="34" charset="-122"/>
              </a:rPr>
              <a:t>数</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据</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驱</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动</a:t>
            </a:r>
            <a:r>
              <a:rPr sz="1000" b="0" i="0" dirty="0">
                <a:latin typeface="微软雅黑" panose="020B0503020204020204" pitchFamily="34" charset="-122"/>
                <a:ea typeface="微软雅黑" panose="020B0503020204020204" pitchFamily="34" charset="-122"/>
              </a:rPr>
              <a:t>        </a:t>
            </a:r>
            <a:r>
              <a:rPr sz="1000" b="0" i="0" dirty="0" err="1">
                <a:latin typeface="微软雅黑" panose="020B0503020204020204" pitchFamily="34" charset="-122"/>
                <a:ea typeface="微软雅黑" panose="020B0503020204020204" pitchFamily="34" charset="-122"/>
              </a:rPr>
              <a:t>成</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就</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未</a:t>
            </a:r>
            <a:r>
              <a:rPr sz="1000" b="0" i="0" dirty="0">
                <a:latin typeface="微软雅黑" panose="020B0503020204020204" pitchFamily="34" charset="-122"/>
                <a:ea typeface="微软雅黑" panose="020B0503020204020204" pitchFamily="34" charset="-122"/>
              </a:rPr>
              <a:t> / </a:t>
            </a:r>
            <a:r>
              <a:rPr sz="1000" b="0" i="0" dirty="0" err="1">
                <a:latin typeface="微软雅黑" panose="020B0503020204020204" pitchFamily="34" charset="-122"/>
                <a:ea typeface="微软雅黑" panose="020B0503020204020204" pitchFamily="34" charset="-122"/>
              </a:rPr>
              <a:t>来</a:t>
            </a:r>
            <a:endParaRPr sz="1000" b="0" i="0" dirty="0">
              <a:latin typeface="微软雅黑" panose="020B0503020204020204" pitchFamily="34" charset="-122"/>
              <a:ea typeface="微软雅黑" panose="020B0503020204020204" pitchFamily="34" charset="-122"/>
            </a:endParaRPr>
          </a:p>
        </p:txBody>
      </p:sp>
      <p:pic>
        <p:nvPicPr>
          <p:cNvPr id="6" name="资源 5@2x.png" descr="资源 5@2x.png"/>
          <p:cNvPicPr>
            <a:picLocks noChangeAspect="1"/>
          </p:cNvPicPr>
          <p:nvPr/>
        </p:nvPicPr>
        <p:blipFill>
          <a:blip r:embed="rId23"/>
          <a:srcRect l="120" r="120"/>
          <a:stretch>
            <a:fillRect/>
          </a:stretch>
        </p:blipFill>
        <p:spPr>
          <a:xfrm>
            <a:off x="10622240" y="231486"/>
            <a:ext cx="1153397" cy="378114"/>
          </a:xfrm>
          <a:prstGeom prst="rect">
            <a:avLst/>
          </a:prstGeom>
          <a:ln w="12700">
            <a:miter lim="400000"/>
            <a:headEnd/>
            <a:tailEnd/>
          </a:ln>
        </p:spPr>
      </p:pic>
      <p:sp>
        <p:nvSpPr>
          <p:cNvPr id="7" name="标题文本"/>
          <p:cNvSpPr txBox="1">
            <a:spLocks noGrp="1"/>
          </p:cNvSpPr>
          <p:nvPr>
            <p:ph type="title"/>
          </p:nvPr>
        </p:nvSpPr>
        <p:spPr>
          <a:xfrm>
            <a:off x="870064" y="1149350"/>
            <a:ext cx="10453461" cy="2317750"/>
          </a:xfrm>
          <a:prstGeom prst="rect">
            <a:avLst/>
          </a:prstGeom>
          <a:ln w="12700">
            <a:miter lim="400000"/>
          </a:ln>
        </p:spPr>
        <p:txBody>
          <a:bodyPr lIns="50800" tIns="50800" rIns="50800" bIns="50800" anchor="b">
            <a:normAutofit/>
          </a:bodyPr>
          <a:lstStyle/>
          <a:p>
            <a:r>
              <a:t>标题文本</a:t>
            </a:r>
          </a:p>
        </p:txBody>
      </p:sp>
      <p:sp>
        <p:nvSpPr>
          <p:cNvPr id="8" name="正文级别 1…"/>
          <p:cNvSpPr txBox="1">
            <a:spLocks noGrp="1"/>
          </p:cNvSpPr>
          <p:nvPr>
            <p:ph type="body" idx="1"/>
          </p:nvPr>
        </p:nvSpPr>
        <p:spPr>
          <a:xfrm>
            <a:off x="870064" y="3530600"/>
            <a:ext cx="10453461" cy="793750"/>
          </a:xfrm>
          <a:prstGeom prst="rect">
            <a:avLst/>
          </a:prstGeom>
          <a:ln w="12700">
            <a:miter lim="400000"/>
          </a:ln>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sp>
        <p:nvSpPr>
          <p:cNvPr id="9" name="幻灯片编号"/>
          <p:cNvSpPr txBox="1">
            <a:spLocks noGrp="1"/>
          </p:cNvSpPr>
          <p:nvPr>
            <p:ph type="sldNum" sz="quarter" idx="2"/>
          </p:nvPr>
        </p:nvSpPr>
        <p:spPr>
          <a:xfrm>
            <a:off x="5946173" y="6546850"/>
            <a:ext cx="288541" cy="287258"/>
          </a:xfrm>
          <a:prstGeom prst="rect">
            <a:avLst/>
          </a:prstGeom>
          <a:ln w="12700">
            <a:miter lim="400000"/>
          </a:ln>
        </p:spPr>
        <p:txBody>
          <a:bodyPr wrap="none" lIns="50800" tIns="50800" rIns="50800" bIns="50800">
            <a:spAutoFit/>
          </a:bodyPr>
          <a:lstStyle>
            <a:lvl1pPr>
              <a:defRPr sz="12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spd="med"/>
  <p:txStyles>
    <p:titleStyle>
      <a:lvl1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1pPr>
      <a:lvl2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2pPr>
      <a:lvl3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3pPr>
      <a:lvl4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4pPr>
      <a:lvl5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5pPr>
      <a:lvl6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6pPr>
      <a:lvl7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7pPr>
      <a:lvl8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8pPr>
      <a:lvl9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9pPr>
    </p:titleStyle>
    <p:bodyStyle>
      <a:lvl1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1pPr>
      <a:lvl2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2pPr>
      <a:lvl3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3pPr>
      <a:lvl4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4pPr>
      <a:lvl5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5pPr>
      <a:lvl6pPr marL="0" marR="0" indent="17780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6pPr>
      <a:lvl7pPr marL="0" marR="0" indent="35560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7pPr>
      <a:lvl8pPr marL="0" marR="0" indent="53340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8pPr>
      <a:lvl9pPr marL="0" marR="0" indent="71120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9pPr>
    </p:bodyStyle>
    <p:otherStyle>
      <a:lvl1pPr marL="0" marR="0" indent="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Gill Sans" panose="020B0502020104020203"/>
        </a:defRPr>
      </a:lvl1pPr>
      <a:lvl2pPr marL="0" marR="0" indent="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Gill Sans" panose="020B0502020104020203"/>
        </a:defRPr>
      </a:lvl2pPr>
      <a:lvl3pPr marL="0" marR="0" indent="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Gill Sans" panose="020B0502020104020203"/>
        </a:defRPr>
      </a:lvl3pPr>
      <a:lvl4pPr marL="0" marR="0" indent="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Gill Sans" panose="020B0502020104020203"/>
        </a:defRPr>
      </a:lvl4pPr>
      <a:lvl5pPr marL="0" marR="0" indent="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Gill Sans" panose="020B0502020104020203"/>
        </a:defRPr>
      </a:lvl5pPr>
      <a:lvl6pPr marL="0" marR="0" indent="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Gill Sans" panose="020B0502020104020203"/>
        </a:defRPr>
      </a:lvl6pPr>
      <a:lvl7pPr marL="0" marR="0" indent="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Gill Sans" panose="020B0502020104020203"/>
        </a:defRPr>
      </a:lvl7pPr>
      <a:lvl8pPr marL="0" marR="0" indent="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Gill Sans" panose="020B0502020104020203"/>
        </a:defRPr>
      </a:lvl8pPr>
      <a:lvl9pPr marL="0" marR="0" indent="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Gill Sans" panose="020B0502020104020203"/>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9.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9.xml"/><Relationship Id="rId2" Type="http://schemas.openxmlformats.org/officeDocument/2006/relationships/image" Target="../media/image19.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9.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9.xml"/><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9.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9.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9.xml"/><Relationship Id="rId2" Type="http://schemas.openxmlformats.org/officeDocument/2006/relationships/image" Target="../media/image14.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图像" descr="图像"/>
          <p:cNvPicPr>
            <a:picLocks noChangeAspect="1"/>
          </p:cNvPicPr>
          <p:nvPr/>
        </p:nvPicPr>
        <p:blipFill>
          <a:blip r:embed="rId1">
            <a:alphaModFix amt="50417"/>
          </a:blip>
          <a:stretch>
            <a:fillRect/>
          </a:stretch>
        </p:blipFill>
        <p:spPr>
          <a:xfrm>
            <a:off x="1451520" y="222250"/>
            <a:ext cx="9086851" cy="6413500"/>
          </a:xfrm>
          <a:prstGeom prst="rect">
            <a:avLst/>
          </a:prstGeom>
          <a:ln w="12700">
            <a:miter lim="400000"/>
            <a:headEnd/>
            <a:tailEnd/>
          </a:ln>
        </p:spPr>
      </p:pic>
      <p:sp>
        <p:nvSpPr>
          <p:cNvPr id="163" name="形状"/>
          <p:cNvSpPr/>
          <p:nvPr/>
        </p:nvSpPr>
        <p:spPr>
          <a:xfrm>
            <a:off x="933792" y="5661593"/>
            <a:ext cx="874634" cy="1322026"/>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78FFC">
                  <a:alpha val="10126"/>
                </a:srgbClr>
              </a:gs>
              <a:gs pos="100000">
                <a:srgbClr val="42A2E8">
                  <a:alpha val="10126"/>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164" name="形状"/>
          <p:cNvSpPr/>
          <p:nvPr/>
        </p:nvSpPr>
        <p:spPr>
          <a:xfrm>
            <a:off x="-1161256" y="3739852"/>
            <a:ext cx="2417945" cy="3595013"/>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88EFC">
                  <a:alpha val="10126"/>
                </a:srgbClr>
              </a:gs>
              <a:gs pos="100000">
                <a:srgbClr val="43A3E9">
                  <a:alpha val="10126"/>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165" name="形状"/>
          <p:cNvSpPr/>
          <p:nvPr/>
        </p:nvSpPr>
        <p:spPr>
          <a:xfrm>
            <a:off x="10891852" y="-1091122"/>
            <a:ext cx="1242091" cy="1877445"/>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391FC">
                  <a:alpha val="10397"/>
                </a:srgbClr>
              </a:gs>
              <a:gs pos="100000">
                <a:srgbClr val="43A1E9">
                  <a:alpha val="10397"/>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166" name="形状"/>
          <p:cNvSpPr/>
          <p:nvPr/>
        </p:nvSpPr>
        <p:spPr>
          <a:xfrm>
            <a:off x="9378308" y="-1073037"/>
            <a:ext cx="2530993" cy="3825646"/>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78FFC">
                  <a:alpha val="10397"/>
                </a:srgbClr>
              </a:gs>
              <a:gs pos="100000">
                <a:srgbClr val="43A2E8">
                  <a:alpha val="10397"/>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167" name="形状"/>
          <p:cNvSpPr/>
          <p:nvPr/>
        </p:nvSpPr>
        <p:spPr>
          <a:xfrm>
            <a:off x="11546806" y="-304477"/>
            <a:ext cx="1174263" cy="1774922"/>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78FFC">
                  <a:alpha val="10397"/>
                </a:srgbClr>
              </a:gs>
              <a:gs pos="100000">
                <a:srgbClr val="43A2E8">
                  <a:alpha val="10397"/>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168" name="形状"/>
          <p:cNvSpPr/>
          <p:nvPr/>
        </p:nvSpPr>
        <p:spPr>
          <a:xfrm>
            <a:off x="631577" y="4649897"/>
            <a:ext cx="1174263" cy="1774922"/>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1437">
                <a:srgbClr val="6690FC">
                  <a:alpha val="10126"/>
                </a:srgbClr>
              </a:gs>
              <a:gs pos="100000">
                <a:srgbClr val="45A2E9">
                  <a:alpha val="10126"/>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169" name="形状"/>
          <p:cNvSpPr/>
          <p:nvPr/>
        </p:nvSpPr>
        <p:spPr>
          <a:xfrm>
            <a:off x="9791620" y="-902312"/>
            <a:ext cx="874634" cy="1322026"/>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691FC">
                  <a:alpha val="10397"/>
                </a:srgbClr>
              </a:gs>
              <a:gs pos="100000">
                <a:srgbClr val="43A3E8">
                  <a:alpha val="10397"/>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170" name="MyData一体化解决方案概述"/>
          <p:cNvSpPr txBox="1"/>
          <p:nvPr/>
        </p:nvSpPr>
        <p:spPr>
          <a:xfrm>
            <a:off x="525145" y="1937385"/>
            <a:ext cx="10940415" cy="2654300"/>
          </a:xfrm>
          <a:prstGeom prst="rect">
            <a:avLst/>
          </a:prstGeom>
          <a:ln w="12700">
            <a:miter lim="400000"/>
          </a:ln>
        </p:spPr>
        <p:txBody>
          <a:bodyPr wrap="square" lIns="0" tIns="0" rIns="0" bIns="0" anchor="ctr">
            <a:spAutoFit/>
          </a:bodyPr>
          <a:lstStyle/>
          <a:p>
            <a:pPr algn="ctr" defTabSz="228600">
              <a:lnSpc>
                <a:spcPts val="10350"/>
              </a:lnSpc>
              <a:defRPr sz="10000" b="1">
                <a:latin typeface="微软雅黑"/>
                <a:ea typeface="微软雅黑"/>
                <a:cs typeface="微软雅黑"/>
                <a:sym typeface="微软雅黑"/>
              </a:defRPr>
            </a:pPr>
            <a:r>
              <a:rPr lang="en-US" sz="5000" dirty="0">
                <a:solidFill>
                  <a:srgbClr val="FFFFFF"/>
                </a:solidFill>
              </a:rPr>
              <a:t>PostgreSQL</a:t>
            </a:r>
            <a:r>
              <a:rPr lang="zh-CN" altLang="en-US" sz="5000" dirty="0">
                <a:solidFill>
                  <a:srgbClr val="FFFFFF"/>
                </a:solidFill>
              </a:rPr>
              <a:t>主从流复制高可用</a:t>
            </a:r>
            <a:r>
              <a:rPr lang="en-US" altLang="zh-CN" sz="5000" dirty="0">
                <a:solidFill>
                  <a:srgbClr val="FFFFFF"/>
                </a:solidFill>
              </a:rPr>
              <a:t>patroni+consul+haproxy+keepalived</a:t>
            </a:r>
            <a:endParaRPr lang="en-US" altLang="zh-CN" sz="5000" dirty="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这里可以是一段简短的职位介绍"/>
          <p:cNvSpPr txBox="1"/>
          <p:nvPr/>
        </p:nvSpPr>
        <p:spPr>
          <a:xfrm>
            <a:off x="265430" y="932180"/>
            <a:ext cx="2323465" cy="281305"/>
          </a:xfrm>
          <a:prstGeom prst="rect">
            <a:avLst/>
          </a:prstGeom>
          <a:ln w="12700">
            <a:miter lim="400000"/>
          </a:ln>
        </p:spPr>
        <p:txBody>
          <a:bodyPr wrap="square" lIns="25400" tIns="25400" rIns="25400" bIns="25400" anchor="ctr">
            <a:spAutoFit/>
          </a:bodyPr>
          <a:lstStyle>
            <a:lvl1pPr>
              <a:defRPr sz="3000" b="1">
                <a:solidFill>
                  <a:srgbClr val="FFFFFF"/>
                </a:solidFill>
                <a:latin typeface="MicrosoftYaHeiSemibold"/>
                <a:ea typeface="MicrosoftYaHeiSemibold"/>
                <a:cs typeface="MicrosoftYaHeiSemibold"/>
                <a:sym typeface="MicrosoftYaHeiSemibold"/>
              </a:defRPr>
            </a:lvl1pPr>
          </a:lstStyle>
          <a:p>
            <a:pPr algn="l"/>
            <a:r>
              <a:rPr lang="en-US" altLang="zh-CN" sz="1500"/>
              <a:t>patroni</a:t>
            </a:r>
            <a:r>
              <a:rPr lang="zh-CN" altLang="en-US" sz="1500"/>
              <a:t>的架构</a:t>
            </a:r>
            <a:endParaRPr lang="zh-CN" altLang="en-US" sz="1500"/>
          </a:p>
        </p:txBody>
      </p:sp>
      <p:sp>
        <p:nvSpPr>
          <p:cNvPr id="7" name="矩形 6"/>
          <p:cNvSpPr/>
          <p:nvPr/>
        </p:nvSpPr>
        <p:spPr>
          <a:xfrm>
            <a:off x="265199" y="119991"/>
            <a:ext cx="8192375" cy="645160"/>
          </a:xfrm>
          <a:prstGeom prst="rect">
            <a:avLst/>
          </a:prstGeom>
        </p:spPr>
        <p:txBody>
          <a:bodyPr wrap="square">
            <a:spAutoFit/>
          </a:bodyPr>
          <a:p>
            <a:pPr algn="l">
              <a:defRPr sz="5000" b="1">
                <a:solidFill>
                  <a:srgbClr val="FFFFFF"/>
                </a:solidFill>
                <a:latin typeface="微软雅黑"/>
                <a:ea typeface="微软雅黑"/>
                <a:cs typeface="微软雅黑"/>
                <a:sym typeface="微软雅黑"/>
              </a:defRPr>
            </a:pPr>
            <a:r>
              <a:rPr lang="en-US" altLang="zh-CN" sz="3600" b="1" dirty="0" err="1">
                <a:latin typeface="微软雅黑" panose="020B0503020204020204" pitchFamily="34" charset="-122"/>
                <a:ea typeface="微软雅黑" panose="020B0503020204020204" pitchFamily="34" charset="-122"/>
              </a:rPr>
              <a:t>patroni</a:t>
            </a:r>
            <a:endParaRPr lang="en-US" altLang="zh-CN" sz="3600" b="1" dirty="0" err="1">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65430" y="1275715"/>
            <a:ext cx="8322945" cy="4932045"/>
          </a:xfrm>
          <a:prstGeom prst="rect">
            <a:avLst/>
          </a:prstGeom>
        </p:spPr>
      </p:pic>
      <p:pic>
        <p:nvPicPr>
          <p:cNvPr id="6" name="图片 5"/>
          <p:cNvPicPr>
            <a:picLocks noChangeAspect="1"/>
          </p:cNvPicPr>
          <p:nvPr/>
        </p:nvPicPr>
        <p:blipFill>
          <a:blip r:embed="rId2"/>
          <a:stretch>
            <a:fillRect/>
          </a:stretch>
        </p:blipFill>
        <p:spPr>
          <a:xfrm>
            <a:off x="5654675" y="5625465"/>
            <a:ext cx="1778000" cy="431800"/>
          </a:xfrm>
          <a:prstGeom prst="rect">
            <a:avLst/>
          </a:prstGeom>
        </p:spPr>
      </p:pic>
      <p:pic>
        <p:nvPicPr>
          <p:cNvPr id="11" name="图片 10"/>
          <p:cNvPicPr>
            <a:picLocks noChangeAspect="1"/>
          </p:cNvPicPr>
          <p:nvPr/>
        </p:nvPicPr>
        <p:blipFill>
          <a:blip r:embed="rId3"/>
          <a:stretch>
            <a:fillRect/>
          </a:stretch>
        </p:blipFill>
        <p:spPr>
          <a:xfrm>
            <a:off x="4395470" y="2092325"/>
            <a:ext cx="990600" cy="203200"/>
          </a:xfrm>
          <a:prstGeom prst="rect">
            <a:avLst/>
          </a:prstGeom>
        </p:spPr>
      </p:pic>
      <p:sp>
        <p:nvSpPr>
          <p:cNvPr id="9" name="文本框 8"/>
          <p:cNvSpPr txBox="1"/>
          <p:nvPr/>
        </p:nvSpPr>
        <p:spPr>
          <a:xfrm>
            <a:off x="4453890" y="1978343"/>
            <a:ext cx="873760" cy="3168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1400" b="1" i="0" u="none" strike="noStrike" cap="none" spc="0" normalizeH="0" baseline="0">
                <a:ln>
                  <a:noFill/>
                </a:ln>
                <a:solidFill>
                  <a:srgbClr val="000000"/>
                </a:solidFill>
                <a:effectLst/>
                <a:uFillTx/>
                <a:latin typeface="Gill Sans Bold" panose="020B0502020104020203" charset="0"/>
                <a:ea typeface="+mn-ea"/>
                <a:cs typeface="Gill Sans Bold" panose="020B0502020104020203" charset="0"/>
                <a:sym typeface="Gill Sans" panose="020B0502020104020203"/>
              </a:rPr>
              <a:t>consul</a:t>
            </a:r>
            <a:endParaRPr kumimoji="0" lang="en-US" altLang="zh-CN" sz="1400" b="1" i="0" u="none" strike="noStrike" cap="none" spc="0" normalizeH="0" baseline="0">
              <a:ln>
                <a:noFill/>
              </a:ln>
              <a:solidFill>
                <a:srgbClr val="000000"/>
              </a:solidFill>
              <a:effectLst/>
              <a:uFillTx/>
              <a:latin typeface="Gill Sans Bold" panose="020B0502020104020203" charset="0"/>
              <a:ea typeface="+mn-ea"/>
              <a:cs typeface="Gill Sans Bold" panose="020B0502020104020203" charset="0"/>
              <a:sym typeface="Gill Sans" panose="020B0502020104020203"/>
            </a:endParaRPr>
          </a:p>
        </p:txBody>
      </p:sp>
      <p:sp>
        <p:nvSpPr>
          <p:cNvPr id="12" name="文本框 11"/>
          <p:cNvSpPr txBox="1"/>
          <p:nvPr/>
        </p:nvSpPr>
        <p:spPr>
          <a:xfrm>
            <a:off x="8945880" y="1238885"/>
            <a:ext cx="3096260" cy="47796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架构特点：</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1.</a:t>
            </a: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采用</a:t>
            </a:r>
            <a:r>
              <a:rPr kumimoji="0" lang="en-US" altLang="zh-CN"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DCS</a:t>
            </a: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a:t>
            </a:r>
            <a:r>
              <a:rPr kumimoji="0" lang="en-US" altLang="zh-CN"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Dynamic Configuration Storage</a:t>
            </a: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），存储集群</a:t>
            </a:r>
            <a:r>
              <a:rPr kumimoji="0" lang="en-US" altLang="zh-CN"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leader key</a:t>
            </a: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和一些</a:t>
            </a:r>
            <a:r>
              <a:rPr kumimoji="0" lang="en-US" altLang="zh-CN"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PG</a:t>
            </a: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配置参数。</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2.</a:t>
            </a:r>
            <a:r>
              <a:rPr lang="zh-CN" altLang="en-US" sz="1600">
                <a:solidFill>
                  <a:schemeClr val="bg1"/>
                </a:solidFill>
                <a:latin typeface="微软雅黑" charset="0"/>
                <a:ea typeface="微软雅黑" charset="0"/>
                <a:sym typeface="Gill Sans" panose="020B0502020104020203"/>
              </a:rPr>
              <a:t>支持自动failover和按需switchover</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3.</a:t>
            </a: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支持级联复制</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4.</a:t>
            </a:r>
            <a:r>
              <a:rPr lang="zh-CN" altLang="en-US" sz="1600">
                <a:solidFill>
                  <a:schemeClr val="bg1"/>
                </a:solidFill>
                <a:latin typeface="微软雅黑" charset="0"/>
                <a:ea typeface="微软雅黑" charset="0"/>
                <a:sym typeface="Gill Sans" panose="020B0502020104020203"/>
              </a:rPr>
              <a:t>支持同步复制，异步复制</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5.</a:t>
            </a: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支持云环境</a:t>
            </a:r>
            <a:r>
              <a:rPr kumimoji="0" lang="en-US" altLang="zh-CN"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/k8s</a:t>
            </a: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环境部署</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6.</a:t>
            </a: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提供丰富的</a:t>
            </a:r>
            <a:r>
              <a:rPr kumimoji="0" lang="en-US" altLang="zh-CN"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REST API</a:t>
            </a: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接口，支持</a:t>
            </a:r>
            <a:r>
              <a:rPr kumimoji="0" lang="en-US" altLang="zh-CN"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REST API</a:t>
            </a: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和</a:t>
            </a:r>
            <a:r>
              <a:rPr kumimoji="0" lang="en-US" altLang="zh-CN"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HAproxy</a:t>
            </a: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集成</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7.</a:t>
            </a: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支持一个和多个备节点</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8.</a:t>
            </a: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支持同步复制下备库故障时自动降级为异步复制（功效类似于MySQL的半同步，但是更加智能）</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9.</a:t>
            </a: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支持</a:t>
            </a:r>
            <a:r>
              <a:rPr kumimoji="0" lang="en-US" altLang="zh-CN"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watchdog</a:t>
            </a: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防止</a:t>
            </a: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脑裂</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p:txBody>
      </p:sp>
    </p:spTree>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这里可以是一段简短的职位介绍"/>
          <p:cNvSpPr txBox="1"/>
          <p:nvPr/>
        </p:nvSpPr>
        <p:spPr>
          <a:xfrm>
            <a:off x="427355" y="932180"/>
            <a:ext cx="2323465" cy="281305"/>
          </a:xfrm>
          <a:prstGeom prst="rect">
            <a:avLst/>
          </a:prstGeom>
          <a:ln w="12700">
            <a:miter lim="400000"/>
          </a:ln>
        </p:spPr>
        <p:txBody>
          <a:bodyPr wrap="square" lIns="25400" tIns="25400" rIns="25400" bIns="25400" anchor="ctr">
            <a:spAutoFit/>
          </a:bodyPr>
          <a:lstStyle>
            <a:lvl1pPr>
              <a:defRPr sz="3000" b="1">
                <a:solidFill>
                  <a:srgbClr val="FFFFFF"/>
                </a:solidFill>
                <a:latin typeface="MicrosoftYaHeiSemibold"/>
                <a:ea typeface="MicrosoftYaHeiSemibold"/>
                <a:cs typeface="MicrosoftYaHeiSemibold"/>
                <a:sym typeface="MicrosoftYaHeiSemibold"/>
              </a:defRPr>
            </a:lvl1pPr>
          </a:lstStyle>
          <a:p>
            <a:pPr algn="l"/>
            <a:r>
              <a:rPr lang="en-US" altLang="zh-CN" sz="1500"/>
              <a:t>patroni rest api</a:t>
            </a:r>
            <a:endParaRPr lang="zh-CN" altLang="en-US" sz="1500"/>
          </a:p>
        </p:txBody>
      </p:sp>
      <p:sp>
        <p:nvSpPr>
          <p:cNvPr id="7" name="矩形 6"/>
          <p:cNvSpPr/>
          <p:nvPr/>
        </p:nvSpPr>
        <p:spPr>
          <a:xfrm>
            <a:off x="265199" y="119991"/>
            <a:ext cx="8192375" cy="645160"/>
          </a:xfrm>
          <a:prstGeom prst="rect">
            <a:avLst/>
          </a:prstGeom>
        </p:spPr>
        <p:txBody>
          <a:bodyPr wrap="square">
            <a:spAutoFit/>
          </a:bodyPr>
          <a:p>
            <a:pPr algn="l">
              <a:defRPr sz="5000" b="1">
                <a:solidFill>
                  <a:srgbClr val="FFFFFF"/>
                </a:solidFill>
                <a:latin typeface="微软雅黑"/>
                <a:ea typeface="微软雅黑"/>
                <a:cs typeface="微软雅黑"/>
                <a:sym typeface="微软雅黑"/>
              </a:defRPr>
            </a:pPr>
            <a:r>
              <a:rPr lang="en-US" altLang="zh-CN" sz="3600" b="1" dirty="0" err="1">
                <a:latin typeface="微软雅黑" panose="020B0503020204020204" pitchFamily="34" charset="-122"/>
                <a:ea typeface="微软雅黑" panose="020B0503020204020204" pitchFamily="34" charset="-122"/>
              </a:rPr>
              <a:t>patroni</a:t>
            </a:r>
            <a:endParaRPr lang="en-US" altLang="zh-CN" sz="3600" b="1" dirty="0" err="1">
              <a:latin typeface="微软雅黑" panose="020B0503020204020204" pitchFamily="34" charset="-122"/>
              <a:ea typeface="微软雅黑" panose="020B0503020204020204" pitchFamily="34" charset="-122"/>
            </a:endParaRPr>
          </a:p>
        </p:txBody>
      </p:sp>
      <p:sp>
        <p:nvSpPr>
          <p:cNvPr id="12" name="文本框 11"/>
          <p:cNvSpPr txBox="1"/>
          <p:nvPr/>
        </p:nvSpPr>
        <p:spPr>
          <a:xfrm>
            <a:off x="427355" y="1409065"/>
            <a:ext cx="4104640" cy="37947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GET /master</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GET /primary</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GET /read-write</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GET /standby-leader</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GET /leader</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GET /replica</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GET /read-only</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GET /synchronous</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GET /async</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GET /health</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GET /liveness</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GET /readiness</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GET /cluster</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GET /patroni</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GET /config</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p:txBody>
      </p:sp>
      <p:sp>
        <p:nvSpPr>
          <p:cNvPr id="2" name="这里可以是一段简短的职位介绍"/>
          <p:cNvSpPr txBox="1"/>
          <p:nvPr/>
        </p:nvSpPr>
        <p:spPr>
          <a:xfrm>
            <a:off x="5481320" y="932180"/>
            <a:ext cx="2323465" cy="281305"/>
          </a:xfrm>
          <a:prstGeom prst="rect">
            <a:avLst/>
          </a:prstGeom>
          <a:ln w="12700">
            <a:miter lim="400000"/>
          </a:ln>
        </p:spPr>
        <p:txBody>
          <a:bodyPr wrap="square" lIns="25400" tIns="25400" rIns="25400" bIns="25400" anchor="ctr">
            <a:spAutoFit/>
          </a:bodyPr>
          <a:lstStyle>
            <a:lvl1pPr>
              <a:defRPr sz="3000" b="1">
                <a:solidFill>
                  <a:srgbClr val="FFFFFF"/>
                </a:solidFill>
                <a:latin typeface="MicrosoftYaHeiSemibold"/>
                <a:ea typeface="MicrosoftYaHeiSemibold"/>
                <a:cs typeface="MicrosoftYaHeiSemibold"/>
                <a:sym typeface="MicrosoftYaHeiSemibold"/>
              </a:defRPr>
            </a:lvl1pPr>
          </a:lstStyle>
          <a:p>
            <a:pPr algn="l"/>
            <a:r>
              <a:rPr lang="en-US" altLang="zh-CN" sz="1500"/>
              <a:t>patroni </a:t>
            </a:r>
            <a:r>
              <a:rPr lang="zh-CN" altLang="en-US" sz="1500"/>
              <a:t>常用</a:t>
            </a:r>
            <a:r>
              <a:rPr lang="zh-CN" altLang="en-US" sz="1500"/>
              <a:t>命令</a:t>
            </a:r>
            <a:endParaRPr lang="zh-CN" altLang="en-US" sz="1500"/>
          </a:p>
        </p:txBody>
      </p:sp>
      <p:sp>
        <p:nvSpPr>
          <p:cNvPr id="3" name="文本框 2"/>
          <p:cNvSpPr txBox="1"/>
          <p:nvPr/>
        </p:nvSpPr>
        <p:spPr>
          <a:xfrm>
            <a:off x="5481320" y="1427798"/>
            <a:ext cx="5464810" cy="13322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patronictl -c /etc/patroni.yml list</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patronictl -c /etc/patroni.yml show-config</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patronictl -c /etc/patroni.yml switchover</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patronictl -c /etc/patroni.yml failover</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patronictl edit-config -p 'max_connections=300'</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p:txBody>
      </p:sp>
    </p:spTree>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02"/>
          <p:cNvSpPr/>
          <p:nvPr/>
        </p:nvSpPr>
        <p:spPr>
          <a:xfrm>
            <a:off x="700599" y="2476500"/>
            <a:ext cx="1905001" cy="1905000"/>
          </a:xfrm>
          <a:prstGeom prst="roundRect">
            <a:avLst>
              <a:gd name="adj" fmla="val 6667"/>
            </a:avLst>
          </a:prstGeom>
          <a:gradFill>
            <a:gsLst>
              <a:gs pos="0">
                <a:srgbClr val="698EFF"/>
              </a:gs>
              <a:gs pos="100000">
                <a:srgbClr val="42A3E8"/>
              </a:gs>
            </a:gsLst>
            <a:lin ang="5400000"/>
          </a:gradFill>
          <a:ln w="12700">
            <a:miter lim="400000"/>
          </a:ln>
        </p:spPr>
        <p:txBody>
          <a:bodyPr lIns="25400" tIns="25400" rIns="25400" bIns="25400" anchor="ctr"/>
          <a:lstStyle>
            <a:lvl1pPr defTabSz="584200">
              <a:defRPr sz="15000" b="1">
                <a:solidFill>
                  <a:srgbClr val="FFFFFF"/>
                </a:solidFill>
                <a:effectLst>
                  <a:outerShdw blurRad="38100" dist="12700" dir="5400000" rotWithShape="0">
                    <a:srgbClr val="000000">
                      <a:alpha val="50000"/>
                    </a:srgbClr>
                  </a:outerShdw>
                </a:effectLst>
                <a:latin typeface="MicrosoftYaHeiHeavy"/>
                <a:ea typeface="MicrosoftYaHeiHeavy"/>
                <a:cs typeface="MicrosoftYaHeiHeavy"/>
                <a:sym typeface="MicrosoftYaHeiHeavy"/>
              </a:defRPr>
            </a:lvl1pPr>
          </a:lstStyle>
          <a:p>
            <a:r>
              <a:rPr sz="7500" dirty="0"/>
              <a:t>0</a:t>
            </a:r>
            <a:r>
              <a:rPr lang="en-US" sz="7500" dirty="0"/>
              <a:t>4</a:t>
            </a:r>
            <a:endParaRPr lang="en-US" sz="7500" dirty="0"/>
          </a:p>
        </p:txBody>
      </p:sp>
      <p:grpSp>
        <p:nvGrpSpPr>
          <p:cNvPr id="292" name="成组"/>
          <p:cNvGrpSpPr/>
          <p:nvPr/>
        </p:nvGrpSpPr>
        <p:grpSpPr>
          <a:xfrm>
            <a:off x="7794298" y="2564984"/>
            <a:ext cx="7216208" cy="1728032"/>
            <a:chOff x="0" y="0"/>
            <a:chExt cx="14432415" cy="3456063"/>
          </a:xfrm>
        </p:grpSpPr>
        <p:sp>
          <p:nvSpPr>
            <p:cNvPr id="289" name="形状"/>
            <p:cNvSpPr/>
            <p:nvPr/>
          </p:nvSpPr>
          <p:spPr>
            <a:xfrm>
              <a:off x="1242797" y="0"/>
              <a:ext cx="13189619" cy="3456064"/>
            </a:xfrm>
            <a:custGeom>
              <a:avLst/>
              <a:gdLst/>
              <a:ahLst/>
              <a:cxnLst>
                <a:cxn ang="0">
                  <a:pos x="wd2" y="hd2"/>
                </a:cxn>
                <a:cxn ang="5400000">
                  <a:pos x="wd2" y="hd2"/>
                </a:cxn>
                <a:cxn ang="10800000">
                  <a:pos x="wd2" y="hd2"/>
                </a:cxn>
                <a:cxn ang="16200000">
                  <a:pos x="wd2" y="hd2"/>
                </a:cxn>
              </a:cxnLst>
              <a:rect l="0" t="0" r="r" b="b"/>
              <a:pathLst>
                <a:path w="21600" h="21600" extrusionOk="0">
                  <a:moveTo>
                    <a:pt x="1677" y="0"/>
                  </a:moveTo>
                  <a:lnTo>
                    <a:pt x="21600" y="0"/>
                  </a:lnTo>
                  <a:lnTo>
                    <a:pt x="19923" y="21600"/>
                  </a:lnTo>
                  <a:lnTo>
                    <a:pt x="0" y="21600"/>
                  </a:lnTo>
                  <a:lnTo>
                    <a:pt x="1677" y="0"/>
                  </a:lnTo>
                  <a:close/>
                </a:path>
              </a:pathLst>
            </a:custGeom>
            <a:gradFill flip="none" rotWithShape="1">
              <a:gsLst>
                <a:gs pos="0">
                  <a:srgbClr val="668FFC">
                    <a:alpha val="10000"/>
                  </a:srgbClr>
                </a:gs>
                <a:gs pos="100000">
                  <a:srgbClr val="42A3E8">
                    <a:alpha val="10000"/>
                  </a:srgbClr>
                </a:gs>
              </a:gsLst>
              <a:lin ang="5400000" scaled="0"/>
            </a:gradFill>
            <a:ln w="12700" cap="flat">
              <a:noFill/>
              <a:miter lim="400000"/>
            </a:ln>
            <a:effectLst/>
          </p:spPr>
          <p:txBody>
            <a:bodyPr wrap="square" lIns="19050" tIns="19050" rIns="19050" bIns="19050" numCol="1" anchor="t">
              <a:noAutofit/>
            </a:bodyPr>
            <a:lstStyle/>
            <a:p>
              <a:pPr>
                <a:defRPr sz="3000">
                  <a:solidFill>
                    <a:srgbClr val="FFFFFF"/>
                  </a:solidFill>
                  <a:latin typeface="Helvetica Light"/>
                  <a:ea typeface="Helvetica Light"/>
                  <a:cs typeface="Helvetica Light"/>
                  <a:sym typeface="Helvetica Light"/>
                </a:defRPr>
              </a:pPr>
              <a:endParaRPr sz="1500"/>
            </a:p>
          </p:txBody>
        </p:sp>
        <p:sp>
          <p:nvSpPr>
            <p:cNvPr id="290" name="形状"/>
            <p:cNvSpPr/>
            <p:nvPr/>
          </p:nvSpPr>
          <p:spPr>
            <a:xfrm>
              <a:off x="1036079" y="0"/>
              <a:ext cx="1600948" cy="3456064"/>
            </a:xfrm>
            <a:custGeom>
              <a:avLst/>
              <a:gdLst/>
              <a:ahLst/>
              <a:cxnLst>
                <a:cxn ang="0">
                  <a:pos x="wd2" y="hd2"/>
                </a:cxn>
                <a:cxn ang="5400000">
                  <a:pos x="wd2" y="hd2"/>
                </a:cxn>
                <a:cxn ang="10800000">
                  <a:pos x="wd2" y="hd2"/>
                </a:cxn>
                <a:cxn ang="16200000">
                  <a:pos x="wd2" y="hd2"/>
                </a:cxn>
              </a:cxnLst>
              <a:rect l="0" t="0" r="r" b="b"/>
              <a:pathLst>
                <a:path w="21600" h="21600" extrusionOk="0">
                  <a:moveTo>
                    <a:pt x="13812" y="0"/>
                  </a:moveTo>
                  <a:lnTo>
                    <a:pt x="21600" y="0"/>
                  </a:lnTo>
                  <a:lnTo>
                    <a:pt x="7788" y="21600"/>
                  </a:lnTo>
                  <a:lnTo>
                    <a:pt x="0" y="21600"/>
                  </a:lnTo>
                  <a:lnTo>
                    <a:pt x="13812" y="0"/>
                  </a:lnTo>
                  <a:close/>
                </a:path>
              </a:pathLst>
            </a:custGeom>
            <a:gradFill flip="none" rotWithShape="1">
              <a:gsLst>
                <a:gs pos="0">
                  <a:srgbClr val="6890FC">
                    <a:alpha val="30167"/>
                  </a:srgbClr>
                </a:gs>
                <a:gs pos="100000">
                  <a:srgbClr val="46A1EB">
                    <a:alpha val="30167"/>
                  </a:srgbClr>
                </a:gs>
              </a:gsLst>
              <a:lin ang="5400000" scaled="0"/>
            </a:gradFill>
            <a:ln w="12700" cap="flat">
              <a:noFill/>
              <a:miter lim="400000"/>
            </a:ln>
            <a:effectLst/>
          </p:spPr>
          <p:txBody>
            <a:bodyPr wrap="square" lIns="19050" tIns="19050" rIns="19050" bIns="19050" numCol="1" anchor="ctr">
              <a:noAutofit/>
            </a:bodyPr>
            <a:lstStyle/>
            <a:p>
              <a:pPr>
                <a:defRPr sz="3000">
                  <a:solidFill>
                    <a:srgbClr val="FFFFFF"/>
                  </a:solidFill>
                  <a:latin typeface="Helvetica Light"/>
                  <a:ea typeface="Helvetica Light"/>
                  <a:cs typeface="Helvetica Light"/>
                  <a:sym typeface="Helvetica Light"/>
                </a:defRPr>
              </a:pPr>
              <a:endParaRPr sz="1500"/>
            </a:p>
          </p:txBody>
        </p:sp>
        <p:sp>
          <p:nvSpPr>
            <p:cNvPr id="291" name="形状"/>
            <p:cNvSpPr/>
            <p:nvPr/>
          </p:nvSpPr>
          <p:spPr>
            <a:xfrm>
              <a:off x="0" y="0"/>
              <a:ext cx="1600948" cy="3456064"/>
            </a:xfrm>
            <a:custGeom>
              <a:avLst/>
              <a:gdLst/>
              <a:ahLst/>
              <a:cxnLst>
                <a:cxn ang="0">
                  <a:pos x="wd2" y="hd2"/>
                </a:cxn>
                <a:cxn ang="5400000">
                  <a:pos x="wd2" y="hd2"/>
                </a:cxn>
                <a:cxn ang="10800000">
                  <a:pos x="wd2" y="hd2"/>
                </a:cxn>
                <a:cxn ang="16200000">
                  <a:pos x="wd2" y="hd2"/>
                </a:cxn>
              </a:cxnLst>
              <a:rect l="0" t="0" r="r" b="b"/>
              <a:pathLst>
                <a:path w="21600" h="21600" extrusionOk="0">
                  <a:moveTo>
                    <a:pt x="13812" y="0"/>
                  </a:moveTo>
                  <a:lnTo>
                    <a:pt x="21600" y="0"/>
                  </a:lnTo>
                  <a:lnTo>
                    <a:pt x="7788" y="21600"/>
                  </a:lnTo>
                  <a:lnTo>
                    <a:pt x="0" y="21600"/>
                  </a:lnTo>
                  <a:lnTo>
                    <a:pt x="13812" y="0"/>
                  </a:lnTo>
                  <a:close/>
                </a:path>
              </a:pathLst>
            </a:custGeom>
            <a:gradFill flip="none" rotWithShape="1">
              <a:gsLst>
                <a:gs pos="0">
                  <a:srgbClr val="698FFC">
                    <a:alpha val="30167"/>
                  </a:srgbClr>
                </a:gs>
                <a:gs pos="100000">
                  <a:srgbClr val="43A2E9">
                    <a:alpha val="30167"/>
                  </a:srgbClr>
                </a:gs>
              </a:gsLst>
              <a:lin ang="5400000" scaled="0"/>
            </a:gradFill>
            <a:ln w="12700" cap="flat">
              <a:noFill/>
              <a:miter lim="400000"/>
            </a:ln>
            <a:effectLst/>
          </p:spPr>
          <p:txBody>
            <a:bodyPr wrap="square" lIns="19050" tIns="19050" rIns="19050" bIns="19050" numCol="1" anchor="ctr">
              <a:noAutofit/>
            </a:bodyPr>
            <a:lstStyle/>
            <a:p>
              <a:pPr>
                <a:defRPr sz="3000">
                  <a:solidFill>
                    <a:srgbClr val="FFFFFF"/>
                  </a:solidFill>
                  <a:latin typeface="Helvetica Light"/>
                  <a:ea typeface="Helvetica Light"/>
                  <a:cs typeface="Helvetica Light"/>
                  <a:sym typeface="Helvetica Light"/>
                </a:defRPr>
              </a:pPr>
              <a:endParaRPr sz="1500"/>
            </a:p>
          </p:txBody>
        </p:sp>
      </p:grpSp>
      <p:sp>
        <p:nvSpPr>
          <p:cNvPr id="10" name="文本框 9"/>
          <p:cNvSpPr txBox="1"/>
          <p:nvPr/>
        </p:nvSpPr>
        <p:spPr>
          <a:xfrm>
            <a:off x="4583514" y="2976498"/>
            <a:ext cx="1562100" cy="5321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defRPr kumimoji="0" sz="900" b="0" i="0" u="none" strike="noStrike" cap="none" spc="0" normalizeH="0" baseline="0">
                <a:ln>
                  <a:noFill/>
                </a:ln>
                <a:solidFill>
                  <a:srgbClr val="000000"/>
                </a:solidFill>
                <a:effectLst/>
                <a:uFillTx/>
              </a:defRPr>
            </a:defPPr>
            <a:lvl1pPr defTabSz="825500">
              <a:defRPr b="1">
                <a:latin typeface="微软雅黑" panose="020B0503020204020204" pitchFamily="34" charset="-122"/>
                <a:ea typeface="微软雅黑" panose="020B0503020204020204" pitchFamily="34" charset="-122"/>
              </a:defRPr>
            </a:lvl1pPr>
          </a:lstStyle>
          <a:p>
            <a:r>
              <a:rPr lang="en-US" altLang="zh-CN" dirty="0" err="1">
                <a:solidFill>
                  <a:schemeClr val="bg1"/>
                </a:solidFill>
              </a:rPr>
              <a:t>HAproxy</a:t>
            </a:r>
            <a:endParaRPr lang="en-US" altLang="zh-CN" dirty="0" err="1">
              <a:solidFill>
                <a:schemeClr val="bg1"/>
              </a:solidFill>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Randomised words which don't look even slightly beration. by injected humour, words even slightly. randomised which don't look even slightly humour, words which look even slightly words which"/>
          <p:cNvSpPr txBox="1"/>
          <p:nvPr/>
        </p:nvSpPr>
        <p:spPr>
          <a:xfrm>
            <a:off x="265430" y="1350645"/>
            <a:ext cx="6925310" cy="714375"/>
          </a:xfrm>
          <a:prstGeom prst="rect">
            <a:avLst/>
          </a:prstGeom>
          <a:ln w="12700">
            <a:miter lim="400000"/>
          </a:ln>
        </p:spPr>
        <p:txBody>
          <a:bodyPr wrap="square" lIns="25400" tIns="25400" rIns="25400" bIns="25400" anchor="ctr">
            <a:spAutoFit/>
          </a:bodyPr>
          <a:lstStyle>
            <a:lvl1pPr algn="l">
              <a:lnSpc>
                <a:spcPct val="120000"/>
              </a:lnSpc>
              <a:defRPr sz="2400">
                <a:solidFill>
                  <a:srgbClr val="FFFFFF"/>
                </a:solidFill>
                <a:latin typeface="+mj-lt"/>
                <a:ea typeface="+mj-ea"/>
                <a:cs typeface="+mj-cs"/>
                <a:sym typeface="Helvetica"/>
              </a:defRPr>
            </a:lvl1pPr>
          </a:lstStyle>
          <a:p>
            <a:r>
              <a:rPr lang="zh-CN" altLang="en-US" sz="1200" dirty="0" err="1"/>
              <a:t>HAProxy 是一款提供高可用性、负载均衡以及基于TCP（第四层）和HTTP（第七层）应用的代理软件。在这次的例子和</a:t>
            </a:r>
            <a:r>
              <a:rPr lang="en-US" altLang="zh-CN" sz="1200" dirty="0" err="1"/>
              <a:t>zcloud</a:t>
            </a:r>
            <a:r>
              <a:rPr lang="zh-CN" altLang="en-US" sz="1200" dirty="0" err="1"/>
              <a:t>中，均使用四层代理，使用了读写端口分离，为这套架构提供负载均衡，高可用。</a:t>
            </a:r>
            <a:endParaRPr lang="zh-CN" altLang="en-US" sz="1200" dirty="0" err="1"/>
          </a:p>
        </p:txBody>
      </p:sp>
      <p:sp>
        <p:nvSpPr>
          <p:cNvPr id="259" name="这里可以是一段简短的职位介绍"/>
          <p:cNvSpPr txBox="1"/>
          <p:nvPr/>
        </p:nvSpPr>
        <p:spPr>
          <a:xfrm>
            <a:off x="265430" y="932180"/>
            <a:ext cx="2323465" cy="281305"/>
          </a:xfrm>
          <a:prstGeom prst="rect">
            <a:avLst/>
          </a:prstGeom>
          <a:ln w="12700">
            <a:miter lim="400000"/>
          </a:ln>
        </p:spPr>
        <p:txBody>
          <a:bodyPr wrap="square" lIns="25400" tIns="25400" rIns="25400" bIns="25400" anchor="ctr">
            <a:spAutoFit/>
          </a:bodyPr>
          <a:lstStyle>
            <a:lvl1pPr>
              <a:defRPr sz="3000" b="1">
                <a:solidFill>
                  <a:srgbClr val="FFFFFF"/>
                </a:solidFill>
                <a:latin typeface="MicrosoftYaHeiSemibold"/>
                <a:ea typeface="MicrosoftYaHeiSemibold"/>
                <a:cs typeface="MicrosoftYaHeiSemibold"/>
                <a:sym typeface="MicrosoftYaHeiSemibold"/>
              </a:defRPr>
            </a:lvl1pPr>
          </a:lstStyle>
          <a:p>
            <a:pPr algn="l"/>
            <a:r>
              <a:rPr lang="en-US" altLang="zh-CN" sz="1500"/>
              <a:t>haproxy</a:t>
            </a:r>
            <a:r>
              <a:rPr lang="zh-CN" altLang="en-US" sz="1500"/>
              <a:t>简介</a:t>
            </a:r>
            <a:endParaRPr lang="zh-CN" altLang="en-US" sz="1500"/>
          </a:p>
        </p:txBody>
      </p:sp>
      <p:sp>
        <p:nvSpPr>
          <p:cNvPr id="7" name="矩形 6"/>
          <p:cNvSpPr/>
          <p:nvPr/>
        </p:nvSpPr>
        <p:spPr>
          <a:xfrm>
            <a:off x="296314" y="119991"/>
            <a:ext cx="8192375" cy="645160"/>
          </a:xfrm>
          <a:prstGeom prst="rect">
            <a:avLst/>
          </a:prstGeom>
        </p:spPr>
        <p:txBody>
          <a:bodyPr wrap="square">
            <a:spAutoFit/>
          </a:bodyPr>
          <a:p>
            <a:pPr algn="l">
              <a:defRPr sz="5000" b="1">
                <a:solidFill>
                  <a:srgbClr val="FFFFFF"/>
                </a:solidFill>
                <a:latin typeface="微软雅黑"/>
                <a:ea typeface="微软雅黑"/>
                <a:cs typeface="微软雅黑"/>
                <a:sym typeface="微软雅黑"/>
              </a:defRPr>
            </a:pPr>
            <a:r>
              <a:rPr lang="en-US" altLang="zh-CN" sz="3600" b="1" dirty="0" err="1">
                <a:latin typeface="微软雅黑" panose="020B0503020204020204" pitchFamily="34" charset="-122"/>
                <a:ea typeface="微软雅黑" panose="020B0503020204020204" pitchFamily="34" charset="-122"/>
              </a:rPr>
              <a:t>haproxy</a:t>
            </a:r>
            <a:endParaRPr lang="en-US" altLang="zh-CN" sz="3600" b="1" dirty="0" err="1">
              <a:latin typeface="微软雅黑" panose="020B0503020204020204" pitchFamily="34" charset="-122"/>
              <a:ea typeface="微软雅黑" panose="020B0503020204020204" pitchFamily="34" charset="-122"/>
            </a:endParaRPr>
          </a:p>
        </p:txBody>
      </p:sp>
      <p:sp>
        <p:nvSpPr>
          <p:cNvPr id="8" name="Randomised words which don't look even slightly beration. by injected humour, words even slightly. randomised which don't look even slightly humour, words which look even slightly words which"/>
          <p:cNvSpPr txBox="1"/>
          <p:nvPr/>
        </p:nvSpPr>
        <p:spPr>
          <a:xfrm>
            <a:off x="265430" y="2538096"/>
            <a:ext cx="9641840" cy="3590290"/>
          </a:xfrm>
          <a:prstGeom prst="rect">
            <a:avLst/>
          </a:prstGeom>
          <a:ln w="12700">
            <a:miter lim="400000"/>
          </a:ln>
        </p:spPr>
        <p:txBody>
          <a:bodyPr wrap="square" lIns="25400" tIns="25400" rIns="25400" bIns="25400" anchor="ctr">
            <a:spAutoFit/>
          </a:bodyPr>
          <a:lstStyle>
            <a:lvl1pPr algn="l">
              <a:lnSpc>
                <a:spcPct val="120000"/>
              </a:lnSpc>
              <a:defRPr sz="2400">
                <a:solidFill>
                  <a:srgbClr val="FFFFFF"/>
                </a:solidFill>
                <a:latin typeface="+mj-lt"/>
                <a:ea typeface="+mj-ea"/>
                <a:cs typeface="+mj-cs"/>
                <a:sym typeface="Helvetica"/>
              </a:defRPr>
            </a:lvl1pPr>
          </a:lstStyle>
          <a:p>
            <a:r>
              <a:rPr sz="1200" dirty="0" err="1"/>
              <a:t>haproxy</a:t>
            </a:r>
            <a:r>
              <a:rPr lang="zh-CN" sz="1200" dirty="0" err="1"/>
              <a:t>优</a:t>
            </a:r>
            <a:r>
              <a:rPr sz="1200" dirty="0" err="1"/>
              <a:t>点</a:t>
            </a:r>
            <a:r>
              <a:rPr lang="zh-CN" sz="1200" dirty="0" err="1">
                <a:ea typeface="宋体" charset="0"/>
              </a:rPr>
              <a:t>：</a:t>
            </a:r>
            <a:endParaRPr sz="1200" dirty="0" err="1"/>
          </a:p>
          <a:p>
            <a:r>
              <a:rPr sz="1200" dirty="0" err="1"/>
              <a:t>•支持tcp / http 两种协议层的负载均衡，使得其负载均衡功能非常丰富。</a:t>
            </a:r>
            <a:endParaRPr sz="1200" dirty="0" err="1"/>
          </a:p>
          <a:p>
            <a:r>
              <a:rPr sz="1200" dirty="0" err="1"/>
              <a:t>•支持多种负载均衡算法，尤其是在http模式时，有许多非常实在的负载均衡算法，适用各种需求。</a:t>
            </a:r>
            <a:endParaRPr sz="1200" dirty="0" err="1"/>
          </a:p>
          <a:p>
            <a:r>
              <a:rPr sz="1200" dirty="0" err="1"/>
              <a:t>•性能非常优秀，基于单进程处理模式（和Nginx类似）让其性能卓越。</a:t>
            </a:r>
            <a:endParaRPr sz="1200" dirty="0" err="1"/>
          </a:p>
          <a:p>
            <a:r>
              <a:rPr sz="1200" dirty="0" err="1"/>
              <a:t>•拥有一个功能出色的监控页面，实时了解系统的当前状况。</a:t>
            </a:r>
            <a:endParaRPr sz="1200" dirty="0" err="1"/>
          </a:p>
          <a:p>
            <a:r>
              <a:rPr sz="1200" dirty="0" err="1"/>
              <a:t>•功能强大的ACL支持，给用户极大的方便。</a:t>
            </a:r>
            <a:endParaRPr sz="1200" dirty="0" err="1"/>
          </a:p>
          <a:p>
            <a:endParaRPr sz="1200" dirty="0" err="1"/>
          </a:p>
          <a:p>
            <a:r>
              <a:rPr sz="1200" dirty="0" err="1"/>
              <a:t>haproxy算法：</a:t>
            </a:r>
            <a:endParaRPr sz="1200" dirty="0" err="1"/>
          </a:p>
          <a:p>
            <a:r>
              <a:rPr sz="1200" dirty="0" err="1"/>
              <a:t>1.roundrobin</a:t>
            </a:r>
            <a:endParaRPr sz="1200" dirty="0" err="1"/>
          </a:p>
          <a:p>
            <a:r>
              <a:rPr sz="1200" dirty="0" err="1"/>
              <a:t>基于权重进行轮询,在服务器的处理时间保持均匀分布时,这是最平衡,最公平的算法.此算法是动态的,这表示其权重可以在运行时进行调整.</a:t>
            </a:r>
            <a:endParaRPr sz="1200" dirty="0" err="1"/>
          </a:p>
          <a:p>
            <a:endParaRPr sz="1200" dirty="0" err="1"/>
          </a:p>
          <a:p>
            <a:r>
              <a:rPr sz="1200" dirty="0" err="1"/>
              <a:t>2.static-rr</a:t>
            </a:r>
            <a:endParaRPr sz="1200" dirty="0" err="1"/>
          </a:p>
          <a:p>
            <a:r>
              <a:rPr sz="1200" dirty="0" err="1"/>
              <a:t>基于权重进行轮询,与roundrobin类似,但是为静态方法,在运行时调整其服务器权重不会生效.不过,其在后端服务器连接数上没有限制</a:t>
            </a:r>
            <a:endParaRPr sz="1200" dirty="0" err="1"/>
          </a:p>
          <a:p>
            <a:endParaRPr sz="1200" dirty="0" err="1"/>
          </a:p>
          <a:p>
            <a:r>
              <a:rPr sz="1200" dirty="0" err="1"/>
              <a:t>3.leastconn</a:t>
            </a:r>
            <a:endParaRPr sz="1200" dirty="0" err="1"/>
          </a:p>
          <a:p>
            <a:r>
              <a:rPr sz="1200" dirty="0" err="1"/>
              <a:t>新的连接请求被派发至具有最少连接数目的后端服务器.</a:t>
            </a:r>
            <a:endParaRPr lang="zh-CN" altLang="en-US" sz="1200" dirty="0" err="1">
              <a:ea typeface="宋体" charset="0"/>
            </a:endParaRPr>
          </a:p>
        </p:txBody>
      </p:sp>
      <p:sp>
        <p:nvSpPr>
          <p:cNvPr id="9" name="这里可以是一段简短的职位介绍"/>
          <p:cNvSpPr txBox="1"/>
          <p:nvPr/>
        </p:nvSpPr>
        <p:spPr>
          <a:xfrm>
            <a:off x="296545" y="2202815"/>
            <a:ext cx="3453130" cy="281305"/>
          </a:xfrm>
          <a:prstGeom prst="rect">
            <a:avLst/>
          </a:prstGeom>
          <a:ln w="12700">
            <a:miter lim="400000"/>
          </a:ln>
        </p:spPr>
        <p:txBody>
          <a:bodyPr wrap="square" lIns="25400" tIns="25400" rIns="25400" bIns="25400" anchor="ctr">
            <a:spAutoFit/>
          </a:bodyPr>
          <a:lstStyle>
            <a:lvl1pPr>
              <a:defRPr sz="3000" b="1">
                <a:solidFill>
                  <a:srgbClr val="FFFFFF"/>
                </a:solidFill>
                <a:latin typeface="MicrosoftYaHeiSemibold"/>
                <a:ea typeface="MicrosoftYaHeiSemibold"/>
                <a:cs typeface="MicrosoftYaHeiSemibold"/>
                <a:sym typeface="MicrosoftYaHeiSemibold"/>
              </a:defRPr>
            </a:lvl1pPr>
          </a:lstStyle>
          <a:p>
            <a:pPr algn="l"/>
            <a:r>
              <a:rPr lang="en-US" altLang="zh-CN" sz="1500"/>
              <a:t>haproxy</a:t>
            </a:r>
            <a:r>
              <a:rPr lang="zh-CN" altLang="en-US" sz="1500"/>
              <a:t>优点和算法</a:t>
            </a:r>
            <a:endParaRPr lang="zh-CN" altLang="en-US" sz="1500"/>
          </a:p>
        </p:txBody>
      </p:sp>
      <p:pic>
        <p:nvPicPr>
          <p:cNvPr id="2" name="图片 1"/>
          <p:cNvPicPr>
            <a:picLocks noChangeAspect="1"/>
          </p:cNvPicPr>
          <p:nvPr/>
        </p:nvPicPr>
        <p:blipFill>
          <a:blip r:embed="rId1"/>
          <a:stretch>
            <a:fillRect/>
          </a:stretch>
        </p:blipFill>
        <p:spPr>
          <a:xfrm>
            <a:off x="7677785" y="932180"/>
            <a:ext cx="4055745" cy="3629025"/>
          </a:xfrm>
          <a:prstGeom prst="rect">
            <a:avLst/>
          </a:prstGeom>
        </p:spPr>
      </p:pic>
      <p:pic>
        <p:nvPicPr>
          <p:cNvPr id="3" name="图片 2"/>
          <p:cNvPicPr>
            <a:picLocks noChangeAspect="1"/>
          </p:cNvPicPr>
          <p:nvPr/>
        </p:nvPicPr>
        <p:blipFill>
          <a:blip r:embed="rId2"/>
          <a:stretch>
            <a:fillRect/>
          </a:stretch>
        </p:blipFill>
        <p:spPr>
          <a:xfrm>
            <a:off x="296545" y="1341755"/>
            <a:ext cx="10977245" cy="47840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02"/>
          <p:cNvSpPr/>
          <p:nvPr/>
        </p:nvSpPr>
        <p:spPr>
          <a:xfrm>
            <a:off x="700599" y="2476500"/>
            <a:ext cx="1905001" cy="1905000"/>
          </a:xfrm>
          <a:prstGeom prst="roundRect">
            <a:avLst>
              <a:gd name="adj" fmla="val 6667"/>
            </a:avLst>
          </a:prstGeom>
          <a:gradFill>
            <a:gsLst>
              <a:gs pos="0">
                <a:srgbClr val="698EFF"/>
              </a:gs>
              <a:gs pos="100000">
                <a:srgbClr val="42A3E8"/>
              </a:gs>
            </a:gsLst>
            <a:lin ang="5400000"/>
          </a:gradFill>
          <a:ln w="12700">
            <a:miter lim="400000"/>
          </a:ln>
        </p:spPr>
        <p:txBody>
          <a:bodyPr lIns="25400" tIns="25400" rIns="25400" bIns="25400" anchor="ctr"/>
          <a:lstStyle>
            <a:lvl1pPr defTabSz="584200">
              <a:defRPr sz="15000" b="1">
                <a:solidFill>
                  <a:srgbClr val="FFFFFF"/>
                </a:solidFill>
                <a:effectLst>
                  <a:outerShdw blurRad="38100" dist="12700" dir="5400000" rotWithShape="0">
                    <a:srgbClr val="000000">
                      <a:alpha val="50000"/>
                    </a:srgbClr>
                  </a:outerShdw>
                </a:effectLst>
                <a:latin typeface="MicrosoftYaHeiHeavy"/>
                <a:ea typeface="MicrosoftYaHeiHeavy"/>
                <a:cs typeface="MicrosoftYaHeiHeavy"/>
                <a:sym typeface="MicrosoftYaHeiHeavy"/>
              </a:defRPr>
            </a:lvl1pPr>
          </a:lstStyle>
          <a:p>
            <a:r>
              <a:rPr sz="7500" dirty="0"/>
              <a:t>0</a:t>
            </a:r>
            <a:r>
              <a:rPr lang="en-US" sz="7500" dirty="0"/>
              <a:t>5</a:t>
            </a:r>
            <a:endParaRPr lang="en-US" sz="7500" dirty="0"/>
          </a:p>
        </p:txBody>
      </p:sp>
      <p:grpSp>
        <p:nvGrpSpPr>
          <p:cNvPr id="292" name="成组"/>
          <p:cNvGrpSpPr/>
          <p:nvPr/>
        </p:nvGrpSpPr>
        <p:grpSpPr>
          <a:xfrm>
            <a:off x="7794298" y="2564984"/>
            <a:ext cx="7216208" cy="1728032"/>
            <a:chOff x="0" y="0"/>
            <a:chExt cx="14432415" cy="3456063"/>
          </a:xfrm>
        </p:grpSpPr>
        <p:sp>
          <p:nvSpPr>
            <p:cNvPr id="289" name="形状"/>
            <p:cNvSpPr/>
            <p:nvPr/>
          </p:nvSpPr>
          <p:spPr>
            <a:xfrm>
              <a:off x="1242797" y="0"/>
              <a:ext cx="13189619" cy="3456064"/>
            </a:xfrm>
            <a:custGeom>
              <a:avLst/>
              <a:gdLst/>
              <a:ahLst/>
              <a:cxnLst>
                <a:cxn ang="0">
                  <a:pos x="wd2" y="hd2"/>
                </a:cxn>
                <a:cxn ang="5400000">
                  <a:pos x="wd2" y="hd2"/>
                </a:cxn>
                <a:cxn ang="10800000">
                  <a:pos x="wd2" y="hd2"/>
                </a:cxn>
                <a:cxn ang="16200000">
                  <a:pos x="wd2" y="hd2"/>
                </a:cxn>
              </a:cxnLst>
              <a:rect l="0" t="0" r="r" b="b"/>
              <a:pathLst>
                <a:path w="21600" h="21600" extrusionOk="0">
                  <a:moveTo>
                    <a:pt x="1677" y="0"/>
                  </a:moveTo>
                  <a:lnTo>
                    <a:pt x="21600" y="0"/>
                  </a:lnTo>
                  <a:lnTo>
                    <a:pt x="19923" y="21600"/>
                  </a:lnTo>
                  <a:lnTo>
                    <a:pt x="0" y="21600"/>
                  </a:lnTo>
                  <a:lnTo>
                    <a:pt x="1677" y="0"/>
                  </a:lnTo>
                  <a:close/>
                </a:path>
              </a:pathLst>
            </a:custGeom>
            <a:gradFill flip="none" rotWithShape="1">
              <a:gsLst>
                <a:gs pos="0">
                  <a:srgbClr val="668FFC">
                    <a:alpha val="10000"/>
                  </a:srgbClr>
                </a:gs>
                <a:gs pos="100000">
                  <a:srgbClr val="42A3E8">
                    <a:alpha val="10000"/>
                  </a:srgbClr>
                </a:gs>
              </a:gsLst>
              <a:lin ang="5400000" scaled="0"/>
            </a:gradFill>
            <a:ln w="12700" cap="flat">
              <a:noFill/>
              <a:miter lim="400000"/>
            </a:ln>
            <a:effectLst/>
          </p:spPr>
          <p:txBody>
            <a:bodyPr wrap="square" lIns="19050" tIns="19050" rIns="19050" bIns="19050" numCol="1" anchor="t">
              <a:noAutofit/>
            </a:bodyPr>
            <a:lstStyle/>
            <a:p>
              <a:pPr>
                <a:defRPr sz="3000">
                  <a:solidFill>
                    <a:srgbClr val="FFFFFF"/>
                  </a:solidFill>
                  <a:latin typeface="Helvetica Light"/>
                  <a:ea typeface="Helvetica Light"/>
                  <a:cs typeface="Helvetica Light"/>
                  <a:sym typeface="Helvetica Light"/>
                </a:defRPr>
              </a:pPr>
              <a:endParaRPr sz="1500"/>
            </a:p>
          </p:txBody>
        </p:sp>
        <p:sp>
          <p:nvSpPr>
            <p:cNvPr id="290" name="形状"/>
            <p:cNvSpPr/>
            <p:nvPr/>
          </p:nvSpPr>
          <p:spPr>
            <a:xfrm>
              <a:off x="1036079" y="0"/>
              <a:ext cx="1600948" cy="3456064"/>
            </a:xfrm>
            <a:custGeom>
              <a:avLst/>
              <a:gdLst/>
              <a:ahLst/>
              <a:cxnLst>
                <a:cxn ang="0">
                  <a:pos x="wd2" y="hd2"/>
                </a:cxn>
                <a:cxn ang="5400000">
                  <a:pos x="wd2" y="hd2"/>
                </a:cxn>
                <a:cxn ang="10800000">
                  <a:pos x="wd2" y="hd2"/>
                </a:cxn>
                <a:cxn ang="16200000">
                  <a:pos x="wd2" y="hd2"/>
                </a:cxn>
              </a:cxnLst>
              <a:rect l="0" t="0" r="r" b="b"/>
              <a:pathLst>
                <a:path w="21600" h="21600" extrusionOk="0">
                  <a:moveTo>
                    <a:pt x="13812" y="0"/>
                  </a:moveTo>
                  <a:lnTo>
                    <a:pt x="21600" y="0"/>
                  </a:lnTo>
                  <a:lnTo>
                    <a:pt x="7788" y="21600"/>
                  </a:lnTo>
                  <a:lnTo>
                    <a:pt x="0" y="21600"/>
                  </a:lnTo>
                  <a:lnTo>
                    <a:pt x="13812" y="0"/>
                  </a:lnTo>
                  <a:close/>
                </a:path>
              </a:pathLst>
            </a:custGeom>
            <a:gradFill flip="none" rotWithShape="1">
              <a:gsLst>
                <a:gs pos="0">
                  <a:srgbClr val="6890FC">
                    <a:alpha val="30167"/>
                  </a:srgbClr>
                </a:gs>
                <a:gs pos="100000">
                  <a:srgbClr val="46A1EB">
                    <a:alpha val="30167"/>
                  </a:srgbClr>
                </a:gs>
              </a:gsLst>
              <a:lin ang="5400000" scaled="0"/>
            </a:gradFill>
            <a:ln w="12700" cap="flat">
              <a:noFill/>
              <a:miter lim="400000"/>
            </a:ln>
            <a:effectLst/>
          </p:spPr>
          <p:txBody>
            <a:bodyPr wrap="square" lIns="19050" tIns="19050" rIns="19050" bIns="19050" numCol="1" anchor="ctr">
              <a:noAutofit/>
            </a:bodyPr>
            <a:lstStyle/>
            <a:p>
              <a:pPr>
                <a:defRPr sz="3000">
                  <a:solidFill>
                    <a:srgbClr val="FFFFFF"/>
                  </a:solidFill>
                  <a:latin typeface="Helvetica Light"/>
                  <a:ea typeface="Helvetica Light"/>
                  <a:cs typeface="Helvetica Light"/>
                  <a:sym typeface="Helvetica Light"/>
                </a:defRPr>
              </a:pPr>
              <a:endParaRPr sz="1500"/>
            </a:p>
          </p:txBody>
        </p:sp>
        <p:sp>
          <p:nvSpPr>
            <p:cNvPr id="291" name="形状"/>
            <p:cNvSpPr/>
            <p:nvPr/>
          </p:nvSpPr>
          <p:spPr>
            <a:xfrm>
              <a:off x="0" y="0"/>
              <a:ext cx="1600948" cy="3456064"/>
            </a:xfrm>
            <a:custGeom>
              <a:avLst/>
              <a:gdLst/>
              <a:ahLst/>
              <a:cxnLst>
                <a:cxn ang="0">
                  <a:pos x="wd2" y="hd2"/>
                </a:cxn>
                <a:cxn ang="5400000">
                  <a:pos x="wd2" y="hd2"/>
                </a:cxn>
                <a:cxn ang="10800000">
                  <a:pos x="wd2" y="hd2"/>
                </a:cxn>
                <a:cxn ang="16200000">
                  <a:pos x="wd2" y="hd2"/>
                </a:cxn>
              </a:cxnLst>
              <a:rect l="0" t="0" r="r" b="b"/>
              <a:pathLst>
                <a:path w="21600" h="21600" extrusionOk="0">
                  <a:moveTo>
                    <a:pt x="13812" y="0"/>
                  </a:moveTo>
                  <a:lnTo>
                    <a:pt x="21600" y="0"/>
                  </a:lnTo>
                  <a:lnTo>
                    <a:pt x="7788" y="21600"/>
                  </a:lnTo>
                  <a:lnTo>
                    <a:pt x="0" y="21600"/>
                  </a:lnTo>
                  <a:lnTo>
                    <a:pt x="13812" y="0"/>
                  </a:lnTo>
                  <a:close/>
                </a:path>
              </a:pathLst>
            </a:custGeom>
            <a:gradFill flip="none" rotWithShape="1">
              <a:gsLst>
                <a:gs pos="0">
                  <a:srgbClr val="698FFC">
                    <a:alpha val="30167"/>
                  </a:srgbClr>
                </a:gs>
                <a:gs pos="100000">
                  <a:srgbClr val="43A2E9">
                    <a:alpha val="30167"/>
                  </a:srgbClr>
                </a:gs>
              </a:gsLst>
              <a:lin ang="5400000" scaled="0"/>
            </a:gradFill>
            <a:ln w="12700" cap="flat">
              <a:noFill/>
              <a:miter lim="400000"/>
            </a:ln>
            <a:effectLst/>
          </p:spPr>
          <p:txBody>
            <a:bodyPr wrap="square" lIns="19050" tIns="19050" rIns="19050" bIns="19050" numCol="1" anchor="ctr">
              <a:noAutofit/>
            </a:bodyPr>
            <a:lstStyle/>
            <a:p>
              <a:pPr>
                <a:defRPr sz="3000">
                  <a:solidFill>
                    <a:srgbClr val="FFFFFF"/>
                  </a:solidFill>
                  <a:latin typeface="Helvetica Light"/>
                  <a:ea typeface="Helvetica Light"/>
                  <a:cs typeface="Helvetica Light"/>
                  <a:sym typeface="Helvetica Light"/>
                </a:defRPr>
              </a:pPr>
              <a:endParaRPr sz="1500"/>
            </a:p>
          </p:txBody>
        </p:sp>
      </p:grpSp>
      <p:sp>
        <p:nvSpPr>
          <p:cNvPr id="10" name="文本框 9"/>
          <p:cNvSpPr txBox="1"/>
          <p:nvPr/>
        </p:nvSpPr>
        <p:spPr>
          <a:xfrm>
            <a:off x="4402539" y="2976498"/>
            <a:ext cx="1924050" cy="5321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defRPr kumimoji="0" sz="900" b="0" i="0" u="none" strike="noStrike" cap="none" spc="0" normalizeH="0" baseline="0">
                <a:ln>
                  <a:noFill/>
                </a:ln>
                <a:solidFill>
                  <a:srgbClr val="000000"/>
                </a:solidFill>
                <a:effectLst/>
                <a:uFillTx/>
              </a:defRPr>
            </a:defPPr>
            <a:lvl1pPr defTabSz="825500">
              <a:defRPr b="1">
                <a:latin typeface="微软雅黑" panose="020B0503020204020204" pitchFamily="34" charset="-122"/>
                <a:ea typeface="微软雅黑" panose="020B0503020204020204" pitchFamily="34" charset="-122"/>
              </a:defRPr>
            </a:lvl1pPr>
          </a:lstStyle>
          <a:p>
            <a:r>
              <a:rPr lang="en-US" altLang="zh-CN" dirty="0" err="1">
                <a:solidFill>
                  <a:schemeClr val="bg1"/>
                </a:solidFill>
              </a:rPr>
              <a:t>keepalived</a:t>
            </a:r>
            <a:endParaRPr lang="en-US" altLang="zh-CN" dirty="0" err="1">
              <a:solidFill>
                <a:schemeClr val="bg1"/>
              </a:solidFill>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Randomised words which don't look even slightly beration. by injected humour, words even slightly. randomised which don't look even slightly humour, words which look even slightly words which"/>
          <p:cNvSpPr txBox="1"/>
          <p:nvPr/>
        </p:nvSpPr>
        <p:spPr>
          <a:xfrm>
            <a:off x="296545" y="1380173"/>
            <a:ext cx="9641840" cy="1820545"/>
          </a:xfrm>
          <a:prstGeom prst="rect">
            <a:avLst/>
          </a:prstGeom>
          <a:ln w="12700">
            <a:miter lim="400000"/>
          </a:ln>
        </p:spPr>
        <p:txBody>
          <a:bodyPr wrap="square" lIns="25400" tIns="25400" rIns="25400" bIns="25400" anchor="ctr">
            <a:spAutoFit/>
          </a:bodyPr>
          <a:lstStyle>
            <a:lvl1pPr algn="l">
              <a:lnSpc>
                <a:spcPct val="120000"/>
              </a:lnSpc>
              <a:defRPr sz="2400">
                <a:solidFill>
                  <a:srgbClr val="FFFFFF"/>
                </a:solidFill>
                <a:latin typeface="+mj-lt"/>
                <a:ea typeface="+mj-ea"/>
                <a:cs typeface="+mj-cs"/>
                <a:sym typeface="Helvetica"/>
              </a:defRPr>
            </a:lvl1pPr>
          </a:lstStyle>
          <a:p>
            <a:r>
              <a:rPr lang="en-US" altLang="zh-CN" sz="1200" dirty="0" err="1"/>
              <a:t>keepalived</a:t>
            </a:r>
            <a:r>
              <a:rPr lang="zh-CN" altLang="en-US" sz="1200" dirty="0" err="1"/>
              <a:t>是实现</a:t>
            </a:r>
            <a:r>
              <a:rPr lang="en-US" altLang="zh-CN" sz="1200" dirty="0" err="1"/>
              <a:t>VIP</a:t>
            </a:r>
            <a:r>
              <a:rPr lang="zh-CN" altLang="en-US" sz="1200" dirty="0" err="1"/>
              <a:t>的一种方案，</a:t>
            </a:r>
            <a:r>
              <a:rPr lang="en-US" altLang="zh-CN" sz="1200" dirty="0" err="1"/>
              <a:t>k</a:t>
            </a:r>
            <a:r>
              <a:rPr lang="zh-CN" altLang="en-US" sz="1200" dirty="0" err="1"/>
              <a:t>eepalived软件起初是专为LVS负载均衡软件设计的，用来管理并监控LVS集群系统中各个服务节点的状态，后来又加入了可以实现高可用的VRRP功能。因此，Keepalived除了能够管理LVS软件外，还可以作为其他服务（例如：本例子中的Haproxy）的高可用解决方案软件。</a:t>
            </a:r>
            <a:endParaRPr lang="zh-CN" altLang="en-US" sz="1200" dirty="0" err="1"/>
          </a:p>
          <a:p>
            <a:endParaRPr lang="zh-CN" altLang="en-US" sz="1200" dirty="0" err="1"/>
          </a:p>
          <a:p>
            <a:r>
              <a:rPr lang="zh-CN" altLang="en-US" sz="1200" dirty="0" err="1"/>
              <a:t>Keepalived软件主要是通过VRRP协议实现高可用功能的。VRRP是Virtual Router Redundancy Protocol（虚拟路由器冗余协议）的缩写，VRRP出现的目的就是为了解决静态路由单点故障问题的，它能够保证当个别节点宕机时，整个网络可以不间断地运行。所以，Keepalived一方面具有配置管理LVS的功能，同时还具有对LVS下面节点进行健康检查的功能，另一方面也可实现系统网络服务的高可用功能。</a:t>
            </a:r>
            <a:endParaRPr lang="zh-CN" altLang="en-US" sz="1200" dirty="0" err="1"/>
          </a:p>
          <a:p>
            <a:endParaRPr lang="zh-CN" altLang="en-US" sz="1200" dirty="0" err="1"/>
          </a:p>
        </p:txBody>
      </p:sp>
      <p:sp>
        <p:nvSpPr>
          <p:cNvPr id="259" name="这里可以是一段简短的职位介绍"/>
          <p:cNvSpPr txBox="1"/>
          <p:nvPr/>
        </p:nvSpPr>
        <p:spPr>
          <a:xfrm>
            <a:off x="265430" y="932180"/>
            <a:ext cx="2323465" cy="281305"/>
          </a:xfrm>
          <a:prstGeom prst="rect">
            <a:avLst/>
          </a:prstGeom>
          <a:ln w="12700">
            <a:miter lim="400000"/>
          </a:ln>
        </p:spPr>
        <p:txBody>
          <a:bodyPr wrap="square" lIns="25400" tIns="25400" rIns="25400" bIns="25400" anchor="ctr">
            <a:spAutoFit/>
          </a:bodyPr>
          <a:lstStyle>
            <a:lvl1pPr>
              <a:defRPr sz="3000" b="1">
                <a:solidFill>
                  <a:srgbClr val="FFFFFF"/>
                </a:solidFill>
                <a:latin typeface="MicrosoftYaHeiSemibold"/>
                <a:ea typeface="MicrosoftYaHeiSemibold"/>
                <a:cs typeface="MicrosoftYaHeiSemibold"/>
                <a:sym typeface="MicrosoftYaHeiSemibold"/>
              </a:defRPr>
            </a:lvl1pPr>
          </a:lstStyle>
          <a:p>
            <a:pPr algn="l"/>
            <a:r>
              <a:rPr lang="en-US" altLang="zh-CN" sz="1500"/>
              <a:t>keepalived</a:t>
            </a:r>
            <a:r>
              <a:rPr lang="zh-CN" altLang="en-US" sz="1500"/>
              <a:t>简介</a:t>
            </a:r>
            <a:endParaRPr lang="zh-CN" altLang="en-US" sz="1500"/>
          </a:p>
        </p:txBody>
      </p:sp>
      <p:sp>
        <p:nvSpPr>
          <p:cNvPr id="7" name="矩形 6"/>
          <p:cNvSpPr/>
          <p:nvPr/>
        </p:nvSpPr>
        <p:spPr>
          <a:xfrm>
            <a:off x="296314" y="119991"/>
            <a:ext cx="8192375" cy="645160"/>
          </a:xfrm>
          <a:prstGeom prst="rect">
            <a:avLst/>
          </a:prstGeom>
        </p:spPr>
        <p:txBody>
          <a:bodyPr wrap="square">
            <a:spAutoFit/>
          </a:bodyPr>
          <a:p>
            <a:pPr algn="l">
              <a:defRPr sz="5000" b="1">
                <a:solidFill>
                  <a:srgbClr val="FFFFFF"/>
                </a:solidFill>
                <a:latin typeface="微软雅黑"/>
                <a:ea typeface="微软雅黑"/>
                <a:cs typeface="微软雅黑"/>
                <a:sym typeface="微软雅黑"/>
              </a:defRPr>
            </a:pPr>
            <a:r>
              <a:rPr lang="en-US" altLang="zh-CN" sz="3600" b="1" dirty="0" err="1">
                <a:latin typeface="微软雅黑" panose="020B0503020204020204" pitchFamily="34" charset="-122"/>
                <a:ea typeface="微软雅黑" panose="020B0503020204020204" pitchFamily="34" charset="-122"/>
              </a:rPr>
              <a:t>keepalived</a:t>
            </a:r>
            <a:endParaRPr lang="en-US" altLang="zh-CN" sz="3600" b="1" dirty="0" err="1">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96545" y="3126740"/>
            <a:ext cx="4110355" cy="3058160"/>
          </a:xfrm>
          <a:prstGeom prst="rect">
            <a:avLst/>
          </a:prstGeom>
        </p:spPr>
      </p:pic>
      <p:sp>
        <p:nvSpPr>
          <p:cNvPr id="4" name="文本框 3"/>
          <p:cNvSpPr txBox="1"/>
          <p:nvPr/>
        </p:nvSpPr>
        <p:spPr>
          <a:xfrm>
            <a:off x="4727575" y="3183255"/>
            <a:ext cx="5621020" cy="17633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en-US" altLang="zh-CN" sz="1200" b="0" i="0" u="none" strike="noStrike" cap="none" spc="0" normalizeH="0" baseline="0" dirty="0" err="1">
                <a:ln>
                  <a:noFill/>
                </a:ln>
                <a:solidFill>
                  <a:srgbClr val="FFFFFF"/>
                </a:solidFill>
                <a:effectLst/>
                <a:uFillTx/>
                <a:latin typeface="+mj-lt"/>
                <a:ea typeface="+mj-ea"/>
                <a:cs typeface="+mj-cs"/>
                <a:sym typeface="Gill Sans" panose="020B0502020104020203"/>
              </a:rPr>
              <a:t>keepalive </a:t>
            </a:r>
            <a:r>
              <a:rPr kumimoji="0" lang="zh-CN" altLang="en-US" sz="1200" b="0" i="0" u="none" strike="noStrike" cap="none" spc="0" normalizeH="0" baseline="0" dirty="0" err="1">
                <a:ln>
                  <a:noFill/>
                </a:ln>
                <a:solidFill>
                  <a:srgbClr val="FFFFFF"/>
                </a:solidFill>
                <a:effectLst/>
                <a:uFillTx/>
                <a:latin typeface="+mj-lt"/>
                <a:ea typeface="+mj-ea"/>
                <a:cs typeface="+mj-cs"/>
                <a:sym typeface="Gill Sans" panose="020B0502020104020203"/>
              </a:rPr>
              <a:t>特点：</a:t>
            </a:r>
            <a:endParaRPr kumimoji="0" lang="zh-CN" altLang="en-US" sz="1200" b="0" i="0" u="none" strike="noStrike" cap="none" spc="0" normalizeH="0" baseline="0" dirty="0" err="1">
              <a:ln>
                <a:noFill/>
              </a:ln>
              <a:solidFill>
                <a:srgbClr val="FFFFFF"/>
              </a:solidFill>
              <a:effectLst/>
              <a:uFillTx/>
              <a:latin typeface="+mj-lt"/>
              <a:ea typeface="+mj-ea"/>
              <a:cs typeface="+mj-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1200" b="0" i="0" u="none" strike="noStrike" cap="none" spc="0" normalizeH="0" baseline="0" dirty="0" err="1">
                <a:ln>
                  <a:noFill/>
                </a:ln>
                <a:solidFill>
                  <a:srgbClr val="FFFFFF"/>
                </a:solidFill>
                <a:effectLst/>
                <a:uFillTx/>
                <a:latin typeface="+mj-lt"/>
                <a:ea typeface="+mj-ea"/>
                <a:cs typeface="+mj-cs"/>
                <a:sym typeface="Gill Sans" panose="020B0502020104020203"/>
              </a:rPr>
              <a:t>1.</a:t>
            </a:r>
            <a:r>
              <a:rPr kumimoji="0" lang="zh-CN" altLang="en-US" sz="1200" b="0" i="0" u="none" strike="noStrike" cap="none" spc="0" normalizeH="0" baseline="0" dirty="0" err="1">
                <a:ln>
                  <a:noFill/>
                </a:ln>
                <a:solidFill>
                  <a:srgbClr val="FFFFFF"/>
                </a:solidFill>
                <a:effectLst/>
                <a:uFillTx/>
                <a:latin typeface="+mj-lt"/>
                <a:ea typeface="+mj-ea"/>
                <a:cs typeface="+mj-cs"/>
                <a:sym typeface="Gill Sans" panose="020B0502020104020203"/>
              </a:rPr>
              <a:t>开源</a:t>
            </a:r>
            <a:endParaRPr kumimoji="0" lang="zh-CN" altLang="en-US" sz="1200" b="0" i="0" u="none" strike="noStrike" cap="none" spc="0" normalizeH="0" baseline="0" dirty="0" err="1">
              <a:ln>
                <a:noFill/>
              </a:ln>
              <a:solidFill>
                <a:srgbClr val="FFFFFF"/>
              </a:solidFill>
              <a:effectLst/>
              <a:uFillTx/>
              <a:latin typeface="+mj-lt"/>
              <a:ea typeface="+mj-ea"/>
              <a:cs typeface="+mj-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1200" b="0" i="0" u="none" strike="noStrike" cap="none" spc="0" normalizeH="0" baseline="0" dirty="0" err="1">
                <a:ln>
                  <a:noFill/>
                </a:ln>
                <a:solidFill>
                  <a:srgbClr val="FFFFFF"/>
                </a:solidFill>
                <a:effectLst/>
                <a:uFillTx/>
                <a:latin typeface="+mj-lt"/>
                <a:ea typeface="+mj-ea"/>
                <a:cs typeface="+mj-cs"/>
                <a:sym typeface="Gill Sans" panose="020B0502020104020203"/>
              </a:rPr>
              <a:t>2.</a:t>
            </a:r>
            <a:r>
              <a:rPr kumimoji="0" lang="zh-CN" altLang="en-US" sz="1200" b="0" i="0" u="none" strike="noStrike" cap="none" spc="0" normalizeH="0" baseline="0" dirty="0" err="1">
                <a:ln>
                  <a:noFill/>
                </a:ln>
                <a:solidFill>
                  <a:srgbClr val="FFFFFF"/>
                </a:solidFill>
                <a:effectLst/>
                <a:uFillTx/>
                <a:latin typeface="+mj-lt"/>
                <a:ea typeface="+mj-ea"/>
                <a:cs typeface="+mj-cs"/>
                <a:sym typeface="Gill Sans" panose="020B0502020104020203"/>
              </a:rPr>
              <a:t>配置操作简单</a:t>
            </a:r>
            <a:endParaRPr kumimoji="0" lang="zh-CN" altLang="en-US" sz="1200" b="0" i="0" u="none" strike="noStrike" cap="none" spc="0" normalizeH="0" baseline="0" dirty="0" err="1">
              <a:ln>
                <a:noFill/>
              </a:ln>
              <a:solidFill>
                <a:srgbClr val="FFFFFF"/>
              </a:solidFill>
              <a:effectLst/>
              <a:uFillTx/>
              <a:latin typeface="+mj-lt"/>
              <a:ea typeface="+mj-ea"/>
              <a:cs typeface="+mj-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1200" b="0" i="0" u="none" strike="noStrike" cap="none" spc="0" normalizeH="0" baseline="0" dirty="0" err="1">
                <a:ln>
                  <a:noFill/>
                </a:ln>
                <a:solidFill>
                  <a:srgbClr val="FFFFFF"/>
                </a:solidFill>
                <a:effectLst/>
                <a:uFillTx/>
                <a:latin typeface="+mj-lt"/>
                <a:ea typeface="+mj-ea"/>
                <a:cs typeface="+mj-cs"/>
                <a:sym typeface="Gill Sans" panose="020B0502020104020203"/>
              </a:rPr>
              <a:t>3.</a:t>
            </a:r>
            <a:r>
              <a:rPr kumimoji="0" lang="zh-CN" altLang="en-US" sz="1200" b="0" i="0" u="none" strike="noStrike" cap="none" spc="0" normalizeH="0" baseline="0" dirty="0" err="1">
                <a:ln>
                  <a:noFill/>
                </a:ln>
                <a:solidFill>
                  <a:srgbClr val="FFFFFF"/>
                </a:solidFill>
                <a:effectLst/>
                <a:uFillTx/>
                <a:latin typeface="+mj-lt"/>
                <a:ea typeface="+mj-ea"/>
                <a:cs typeface="+mj-cs"/>
                <a:sym typeface="Gill Sans" panose="020B0502020104020203"/>
              </a:rPr>
              <a:t>较为灵活</a:t>
            </a:r>
            <a:endParaRPr kumimoji="0" lang="zh-CN" altLang="en-US" sz="1200" b="0" i="0" u="none" strike="noStrike" cap="none" spc="0" normalizeH="0" baseline="0" dirty="0" err="1">
              <a:ln>
                <a:noFill/>
              </a:ln>
              <a:solidFill>
                <a:srgbClr val="FFFFFF"/>
              </a:solidFill>
              <a:effectLst/>
              <a:uFillTx/>
              <a:latin typeface="+mj-lt"/>
              <a:ea typeface="+mj-ea"/>
              <a:cs typeface="+mj-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1200" b="0" i="0" u="none" strike="noStrike" cap="none" spc="0" normalizeH="0" baseline="0" dirty="0" err="1">
                <a:ln>
                  <a:noFill/>
                </a:ln>
                <a:solidFill>
                  <a:srgbClr val="FFFFFF"/>
                </a:solidFill>
                <a:effectLst/>
                <a:uFillTx/>
                <a:latin typeface="+mj-lt"/>
                <a:ea typeface="+mj-ea"/>
                <a:cs typeface="+mj-cs"/>
                <a:sym typeface="Gill Sans" panose="020B0502020104020203"/>
              </a:rPr>
              <a:t>**</a:t>
            </a:r>
            <a:r>
              <a:rPr kumimoji="0" lang="zh-CN" altLang="en-US" sz="1200" b="0" i="0" u="none" strike="noStrike" cap="none" spc="0" normalizeH="0" baseline="0" dirty="0" err="1">
                <a:ln>
                  <a:noFill/>
                </a:ln>
                <a:solidFill>
                  <a:srgbClr val="FFFFFF"/>
                </a:solidFill>
                <a:effectLst/>
                <a:uFillTx/>
                <a:latin typeface="+mj-lt"/>
                <a:ea typeface="+mj-ea"/>
                <a:cs typeface="+mj-cs"/>
                <a:sym typeface="Gill Sans" panose="020B0502020104020203"/>
              </a:rPr>
              <a:t>健康检查和失败切换是keepalived的两大核心功能。</a:t>
            </a:r>
            <a:endParaRPr kumimoji="0" lang="zh-CN" altLang="en-US" sz="1200" b="0" i="0" u="none" strike="noStrike" cap="none" spc="0" normalizeH="0" baseline="0" dirty="0" err="1">
              <a:ln>
                <a:noFill/>
              </a:ln>
              <a:solidFill>
                <a:srgbClr val="FFFFFF"/>
              </a:solidFill>
              <a:effectLst/>
              <a:uFillTx/>
              <a:latin typeface="+mj-lt"/>
              <a:ea typeface="+mj-ea"/>
              <a:cs typeface="+mj-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endParaRPr kumimoji="0" lang="zh-CN" altLang="en-US" sz="1200" b="0" i="0" u="none" strike="noStrike" cap="none" spc="0" normalizeH="0" baseline="0" dirty="0" err="1">
              <a:ln>
                <a:noFill/>
              </a:ln>
              <a:solidFill>
                <a:srgbClr val="FFFFFF"/>
              </a:solidFill>
              <a:effectLst/>
              <a:uFillTx/>
              <a:latin typeface="+mj-lt"/>
              <a:ea typeface="+mj-ea"/>
              <a:cs typeface="+mj-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err="1">
                <a:ln>
                  <a:noFill/>
                </a:ln>
                <a:solidFill>
                  <a:srgbClr val="FFFFFF"/>
                </a:solidFill>
                <a:effectLst/>
                <a:uFillTx/>
                <a:latin typeface="+mj-lt"/>
                <a:ea typeface="+mj-ea"/>
                <a:cs typeface="+mj-cs"/>
                <a:sym typeface="Gill Sans" panose="020B0502020104020203"/>
              </a:rPr>
              <a:t>下载地址：</a:t>
            </a:r>
            <a:endParaRPr kumimoji="0" lang="zh-CN" altLang="en-US" sz="1200" b="0" i="0" u="none" strike="noStrike" cap="none" spc="0" normalizeH="0" baseline="0" dirty="0" err="1">
              <a:ln>
                <a:noFill/>
              </a:ln>
              <a:solidFill>
                <a:srgbClr val="FFFFFF"/>
              </a:solidFill>
              <a:effectLst/>
              <a:uFillTx/>
              <a:latin typeface="+mj-lt"/>
              <a:ea typeface="+mj-ea"/>
              <a:cs typeface="+mj-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err="1">
                <a:ln>
                  <a:noFill/>
                </a:ln>
                <a:solidFill>
                  <a:srgbClr val="FFFFFF"/>
                </a:solidFill>
                <a:effectLst/>
                <a:uFillTx/>
                <a:latin typeface="+mj-lt"/>
                <a:ea typeface="+mj-ea"/>
                <a:cs typeface="+mj-cs"/>
                <a:sym typeface="Gill Sans" panose="020B0502020104020203"/>
              </a:rPr>
              <a:t>https://www.keepalived.org/download.html </a:t>
            </a:r>
            <a:endParaRPr kumimoji="0" lang="zh-CN" altLang="en-US" sz="1200" b="0" i="0" u="none" strike="noStrike" cap="none" spc="0" normalizeH="0" baseline="0" dirty="0" err="1">
              <a:ln>
                <a:noFill/>
              </a:ln>
              <a:solidFill>
                <a:srgbClr val="FFFFFF"/>
              </a:solidFill>
              <a:effectLst/>
              <a:uFillTx/>
              <a:latin typeface="+mj-lt"/>
              <a:ea typeface="+mj-ea"/>
              <a:cs typeface="+mj-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err="1">
                <a:ln>
                  <a:noFill/>
                </a:ln>
                <a:solidFill>
                  <a:srgbClr val="FFFFFF"/>
                </a:solidFill>
                <a:effectLst/>
                <a:uFillTx/>
                <a:latin typeface="+mj-lt"/>
                <a:ea typeface="+mj-ea"/>
                <a:cs typeface="+mj-cs"/>
                <a:sym typeface="Gill Sans" panose="020B0502020104020203"/>
              </a:rPr>
              <a:t>https://github.com/acassen/keepalived</a:t>
            </a:r>
            <a:endParaRPr kumimoji="0" lang="zh-CN" altLang="en-US" sz="1200" b="0" i="0" u="none" strike="noStrike" cap="none" spc="0" normalizeH="0" baseline="0" dirty="0" err="1">
              <a:ln>
                <a:noFill/>
              </a:ln>
              <a:solidFill>
                <a:srgbClr val="FFFFFF"/>
              </a:solidFill>
              <a:effectLst/>
              <a:uFillTx/>
              <a:latin typeface="+mj-lt"/>
              <a:ea typeface="+mj-ea"/>
              <a:cs typeface="+mj-cs"/>
              <a:sym typeface="Gill Sans" panose="020B0502020104020203"/>
            </a:endParaRPr>
          </a:p>
        </p:txBody>
      </p:sp>
    </p:spTree>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02"/>
          <p:cNvSpPr/>
          <p:nvPr/>
        </p:nvSpPr>
        <p:spPr>
          <a:xfrm>
            <a:off x="700599" y="2476500"/>
            <a:ext cx="1905001" cy="1905000"/>
          </a:xfrm>
          <a:prstGeom prst="roundRect">
            <a:avLst>
              <a:gd name="adj" fmla="val 6667"/>
            </a:avLst>
          </a:prstGeom>
          <a:gradFill>
            <a:gsLst>
              <a:gs pos="0">
                <a:srgbClr val="698EFF"/>
              </a:gs>
              <a:gs pos="100000">
                <a:srgbClr val="42A3E8"/>
              </a:gs>
            </a:gsLst>
            <a:lin ang="5400000"/>
          </a:gradFill>
          <a:ln w="12700">
            <a:miter lim="400000"/>
          </a:ln>
        </p:spPr>
        <p:txBody>
          <a:bodyPr lIns="25400" tIns="25400" rIns="25400" bIns="25400" anchor="ctr"/>
          <a:lstStyle>
            <a:lvl1pPr defTabSz="584200">
              <a:defRPr sz="15000" b="1">
                <a:solidFill>
                  <a:srgbClr val="FFFFFF"/>
                </a:solidFill>
                <a:effectLst>
                  <a:outerShdw blurRad="38100" dist="12700" dir="5400000" rotWithShape="0">
                    <a:srgbClr val="000000">
                      <a:alpha val="50000"/>
                    </a:srgbClr>
                  </a:outerShdw>
                </a:effectLst>
                <a:latin typeface="MicrosoftYaHeiHeavy"/>
                <a:ea typeface="MicrosoftYaHeiHeavy"/>
                <a:cs typeface="MicrosoftYaHeiHeavy"/>
                <a:sym typeface="MicrosoftYaHeiHeavy"/>
              </a:defRPr>
            </a:lvl1pPr>
          </a:lstStyle>
          <a:p>
            <a:r>
              <a:rPr sz="7500" dirty="0"/>
              <a:t>0</a:t>
            </a:r>
            <a:r>
              <a:rPr lang="en-US" sz="7500" dirty="0"/>
              <a:t>6</a:t>
            </a:r>
            <a:endParaRPr lang="en-US" sz="7500" dirty="0"/>
          </a:p>
        </p:txBody>
      </p:sp>
      <p:grpSp>
        <p:nvGrpSpPr>
          <p:cNvPr id="292" name="成组"/>
          <p:cNvGrpSpPr/>
          <p:nvPr/>
        </p:nvGrpSpPr>
        <p:grpSpPr>
          <a:xfrm>
            <a:off x="7794298" y="2564984"/>
            <a:ext cx="7216208" cy="1728032"/>
            <a:chOff x="0" y="0"/>
            <a:chExt cx="14432415" cy="3456063"/>
          </a:xfrm>
        </p:grpSpPr>
        <p:sp>
          <p:nvSpPr>
            <p:cNvPr id="289" name="形状"/>
            <p:cNvSpPr/>
            <p:nvPr/>
          </p:nvSpPr>
          <p:spPr>
            <a:xfrm>
              <a:off x="1242797" y="0"/>
              <a:ext cx="13189619" cy="3456064"/>
            </a:xfrm>
            <a:custGeom>
              <a:avLst/>
              <a:gdLst/>
              <a:ahLst/>
              <a:cxnLst>
                <a:cxn ang="0">
                  <a:pos x="wd2" y="hd2"/>
                </a:cxn>
                <a:cxn ang="5400000">
                  <a:pos x="wd2" y="hd2"/>
                </a:cxn>
                <a:cxn ang="10800000">
                  <a:pos x="wd2" y="hd2"/>
                </a:cxn>
                <a:cxn ang="16200000">
                  <a:pos x="wd2" y="hd2"/>
                </a:cxn>
              </a:cxnLst>
              <a:rect l="0" t="0" r="r" b="b"/>
              <a:pathLst>
                <a:path w="21600" h="21600" extrusionOk="0">
                  <a:moveTo>
                    <a:pt x="1677" y="0"/>
                  </a:moveTo>
                  <a:lnTo>
                    <a:pt x="21600" y="0"/>
                  </a:lnTo>
                  <a:lnTo>
                    <a:pt x="19923" y="21600"/>
                  </a:lnTo>
                  <a:lnTo>
                    <a:pt x="0" y="21600"/>
                  </a:lnTo>
                  <a:lnTo>
                    <a:pt x="1677" y="0"/>
                  </a:lnTo>
                  <a:close/>
                </a:path>
              </a:pathLst>
            </a:custGeom>
            <a:gradFill flip="none" rotWithShape="1">
              <a:gsLst>
                <a:gs pos="0">
                  <a:srgbClr val="668FFC">
                    <a:alpha val="10000"/>
                  </a:srgbClr>
                </a:gs>
                <a:gs pos="100000">
                  <a:srgbClr val="42A3E8">
                    <a:alpha val="10000"/>
                  </a:srgbClr>
                </a:gs>
              </a:gsLst>
              <a:lin ang="5400000" scaled="0"/>
            </a:gradFill>
            <a:ln w="12700" cap="flat">
              <a:noFill/>
              <a:miter lim="400000"/>
            </a:ln>
            <a:effectLst/>
          </p:spPr>
          <p:txBody>
            <a:bodyPr wrap="square" lIns="19050" tIns="19050" rIns="19050" bIns="19050" numCol="1" anchor="t">
              <a:noAutofit/>
            </a:bodyPr>
            <a:lstStyle/>
            <a:p>
              <a:pPr>
                <a:defRPr sz="3000">
                  <a:solidFill>
                    <a:srgbClr val="FFFFFF"/>
                  </a:solidFill>
                  <a:latin typeface="Helvetica Light"/>
                  <a:ea typeface="Helvetica Light"/>
                  <a:cs typeface="Helvetica Light"/>
                  <a:sym typeface="Helvetica Light"/>
                </a:defRPr>
              </a:pPr>
              <a:endParaRPr sz="1500"/>
            </a:p>
          </p:txBody>
        </p:sp>
        <p:sp>
          <p:nvSpPr>
            <p:cNvPr id="290" name="形状"/>
            <p:cNvSpPr/>
            <p:nvPr/>
          </p:nvSpPr>
          <p:spPr>
            <a:xfrm>
              <a:off x="1036079" y="0"/>
              <a:ext cx="1600948" cy="3456064"/>
            </a:xfrm>
            <a:custGeom>
              <a:avLst/>
              <a:gdLst/>
              <a:ahLst/>
              <a:cxnLst>
                <a:cxn ang="0">
                  <a:pos x="wd2" y="hd2"/>
                </a:cxn>
                <a:cxn ang="5400000">
                  <a:pos x="wd2" y="hd2"/>
                </a:cxn>
                <a:cxn ang="10800000">
                  <a:pos x="wd2" y="hd2"/>
                </a:cxn>
                <a:cxn ang="16200000">
                  <a:pos x="wd2" y="hd2"/>
                </a:cxn>
              </a:cxnLst>
              <a:rect l="0" t="0" r="r" b="b"/>
              <a:pathLst>
                <a:path w="21600" h="21600" extrusionOk="0">
                  <a:moveTo>
                    <a:pt x="13812" y="0"/>
                  </a:moveTo>
                  <a:lnTo>
                    <a:pt x="21600" y="0"/>
                  </a:lnTo>
                  <a:lnTo>
                    <a:pt x="7788" y="21600"/>
                  </a:lnTo>
                  <a:lnTo>
                    <a:pt x="0" y="21600"/>
                  </a:lnTo>
                  <a:lnTo>
                    <a:pt x="13812" y="0"/>
                  </a:lnTo>
                  <a:close/>
                </a:path>
              </a:pathLst>
            </a:custGeom>
            <a:gradFill flip="none" rotWithShape="1">
              <a:gsLst>
                <a:gs pos="0">
                  <a:srgbClr val="6890FC">
                    <a:alpha val="30167"/>
                  </a:srgbClr>
                </a:gs>
                <a:gs pos="100000">
                  <a:srgbClr val="46A1EB">
                    <a:alpha val="30167"/>
                  </a:srgbClr>
                </a:gs>
              </a:gsLst>
              <a:lin ang="5400000" scaled="0"/>
            </a:gradFill>
            <a:ln w="12700" cap="flat">
              <a:noFill/>
              <a:miter lim="400000"/>
            </a:ln>
            <a:effectLst/>
          </p:spPr>
          <p:txBody>
            <a:bodyPr wrap="square" lIns="19050" tIns="19050" rIns="19050" bIns="19050" numCol="1" anchor="ctr">
              <a:noAutofit/>
            </a:bodyPr>
            <a:lstStyle/>
            <a:p>
              <a:pPr>
                <a:defRPr sz="3000">
                  <a:solidFill>
                    <a:srgbClr val="FFFFFF"/>
                  </a:solidFill>
                  <a:latin typeface="Helvetica Light"/>
                  <a:ea typeface="Helvetica Light"/>
                  <a:cs typeface="Helvetica Light"/>
                  <a:sym typeface="Helvetica Light"/>
                </a:defRPr>
              </a:pPr>
              <a:endParaRPr sz="1500"/>
            </a:p>
          </p:txBody>
        </p:sp>
        <p:sp>
          <p:nvSpPr>
            <p:cNvPr id="291" name="形状"/>
            <p:cNvSpPr/>
            <p:nvPr/>
          </p:nvSpPr>
          <p:spPr>
            <a:xfrm>
              <a:off x="0" y="0"/>
              <a:ext cx="1600948" cy="3456064"/>
            </a:xfrm>
            <a:custGeom>
              <a:avLst/>
              <a:gdLst/>
              <a:ahLst/>
              <a:cxnLst>
                <a:cxn ang="0">
                  <a:pos x="wd2" y="hd2"/>
                </a:cxn>
                <a:cxn ang="5400000">
                  <a:pos x="wd2" y="hd2"/>
                </a:cxn>
                <a:cxn ang="10800000">
                  <a:pos x="wd2" y="hd2"/>
                </a:cxn>
                <a:cxn ang="16200000">
                  <a:pos x="wd2" y="hd2"/>
                </a:cxn>
              </a:cxnLst>
              <a:rect l="0" t="0" r="r" b="b"/>
              <a:pathLst>
                <a:path w="21600" h="21600" extrusionOk="0">
                  <a:moveTo>
                    <a:pt x="13812" y="0"/>
                  </a:moveTo>
                  <a:lnTo>
                    <a:pt x="21600" y="0"/>
                  </a:lnTo>
                  <a:lnTo>
                    <a:pt x="7788" y="21600"/>
                  </a:lnTo>
                  <a:lnTo>
                    <a:pt x="0" y="21600"/>
                  </a:lnTo>
                  <a:lnTo>
                    <a:pt x="13812" y="0"/>
                  </a:lnTo>
                  <a:close/>
                </a:path>
              </a:pathLst>
            </a:custGeom>
            <a:gradFill flip="none" rotWithShape="1">
              <a:gsLst>
                <a:gs pos="0">
                  <a:srgbClr val="698FFC">
                    <a:alpha val="30167"/>
                  </a:srgbClr>
                </a:gs>
                <a:gs pos="100000">
                  <a:srgbClr val="43A2E9">
                    <a:alpha val="30167"/>
                  </a:srgbClr>
                </a:gs>
              </a:gsLst>
              <a:lin ang="5400000" scaled="0"/>
            </a:gradFill>
            <a:ln w="12700" cap="flat">
              <a:noFill/>
              <a:miter lim="400000"/>
            </a:ln>
            <a:effectLst/>
          </p:spPr>
          <p:txBody>
            <a:bodyPr wrap="square" lIns="19050" tIns="19050" rIns="19050" bIns="19050" numCol="1" anchor="ctr">
              <a:noAutofit/>
            </a:bodyPr>
            <a:lstStyle/>
            <a:p>
              <a:pPr>
                <a:defRPr sz="3000">
                  <a:solidFill>
                    <a:srgbClr val="FFFFFF"/>
                  </a:solidFill>
                  <a:latin typeface="Helvetica Light"/>
                  <a:ea typeface="Helvetica Light"/>
                  <a:cs typeface="Helvetica Light"/>
                  <a:sym typeface="Helvetica Light"/>
                </a:defRPr>
              </a:pPr>
              <a:endParaRPr sz="1500"/>
            </a:p>
          </p:txBody>
        </p:sp>
      </p:grpSp>
      <p:sp>
        <p:nvSpPr>
          <p:cNvPr id="10" name="文本框 9"/>
          <p:cNvSpPr txBox="1"/>
          <p:nvPr/>
        </p:nvSpPr>
        <p:spPr>
          <a:xfrm>
            <a:off x="3248025" y="3033713"/>
            <a:ext cx="4076065" cy="5321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defRPr kumimoji="0" sz="900" b="0" i="0" u="none" strike="noStrike" cap="none" spc="0" normalizeH="0" baseline="0">
                <a:ln>
                  <a:noFill/>
                </a:ln>
                <a:solidFill>
                  <a:srgbClr val="000000"/>
                </a:solidFill>
                <a:effectLst/>
                <a:uFillTx/>
              </a:defRPr>
            </a:defPPr>
            <a:lvl1pPr defTabSz="825500">
              <a:defRPr b="1">
                <a:latin typeface="微软雅黑" panose="020B0503020204020204" pitchFamily="34" charset="-122"/>
                <a:ea typeface="微软雅黑" panose="020B0503020204020204" pitchFamily="34" charset="-122"/>
              </a:defRPr>
            </a:lvl1pPr>
          </a:lstStyle>
          <a:p>
            <a:r>
              <a:rPr lang="zh-CN" altLang="en-US" dirty="0" err="1">
                <a:solidFill>
                  <a:schemeClr val="bg1"/>
                </a:solidFill>
                <a:sym typeface="+mn-ea"/>
              </a:rPr>
              <a:t>运维方法及注意事项</a:t>
            </a:r>
            <a:endParaRPr lang="zh-CN" altLang="en-US" dirty="0" err="1">
              <a:solidFill>
                <a:schemeClr val="bg1"/>
              </a:solidFill>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5430" y="932180"/>
            <a:ext cx="9672955" cy="662940"/>
            <a:chOff x="418" y="1468"/>
            <a:chExt cx="15233" cy="1044"/>
          </a:xfrm>
        </p:grpSpPr>
        <p:sp>
          <p:nvSpPr>
            <p:cNvPr id="257" name="Randomised words which don't look even slightly beration. by injected humour, words even slightly. randomised which don't look even slightly humour, words which look even slightly words which"/>
            <p:cNvSpPr txBox="1"/>
            <p:nvPr/>
          </p:nvSpPr>
          <p:spPr>
            <a:xfrm>
              <a:off x="467" y="2084"/>
              <a:ext cx="15184" cy="428"/>
            </a:xfrm>
            <a:prstGeom prst="rect">
              <a:avLst/>
            </a:prstGeom>
            <a:ln w="12700">
              <a:miter lim="400000"/>
            </a:ln>
          </p:spPr>
          <p:txBody>
            <a:bodyPr wrap="square" lIns="25400" tIns="25400" rIns="25400" bIns="25400" anchor="ctr">
              <a:spAutoFit/>
            </a:bodyPr>
            <a:lstStyle>
              <a:lvl1pPr algn="l">
                <a:lnSpc>
                  <a:spcPct val="120000"/>
                </a:lnSpc>
                <a:defRPr sz="2400">
                  <a:solidFill>
                    <a:srgbClr val="FFFFFF"/>
                  </a:solidFill>
                  <a:latin typeface="+mj-lt"/>
                  <a:ea typeface="+mj-ea"/>
                  <a:cs typeface="+mj-cs"/>
                  <a:sym typeface="Helvetica"/>
                </a:defRPr>
              </a:lvl1pPr>
            </a:lstStyle>
            <a:p>
              <a:r>
                <a:rPr lang="en-US" altLang="zh-CN" sz="1200" dirty="0" err="1"/>
                <a:t>consul members</a:t>
              </a:r>
              <a:endParaRPr lang="zh-CN" altLang="en-US" sz="1200" dirty="0" err="1"/>
            </a:p>
          </p:txBody>
        </p:sp>
        <p:sp>
          <p:nvSpPr>
            <p:cNvPr id="259" name="这里可以是一段简短的职位介绍"/>
            <p:cNvSpPr txBox="1"/>
            <p:nvPr/>
          </p:nvSpPr>
          <p:spPr>
            <a:xfrm>
              <a:off x="418" y="1468"/>
              <a:ext cx="4392" cy="443"/>
            </a:xfrm>
            <a:prstGeom prst="rect">
              <a:avLst/>
            </a:prstGeom>
            <a:ln w="12700">
              <a:miter lim="400000"/>
            </a:ln>
          </p:spPr>
          <p:txBody>
            <a:bodyPr wrap="square" lIns="25400" tIns="25400" rIns="25400" bIns="25400" anchor="ctr">
              <a:spAutoFit/>
            </a:bodyPr>
            <a:lstStyle>
              <a:lvl1pPr>
                <a:defRPr sz="3000" b="1">
                  <a:solidFill>
                    <a:srgbClr val="FFFFFF"/>
                  </a:solidFill>
                  <a:latin typeface="MicrosoftYaHeiSemibold"/>
                  <a:ea typeface="MicrosoftYaHeiSemibold"/>
                  <a:cs typeface="MicrosoftYaHeiSemibold"/>
                  <a:sym typeface="MicrosoftYaHeiSemibold"/>
                </a:defRPr>
              </a:lvl1pPr>
            </a:lstStyle>
            <a:p>
              <a:pPr algn="l"/>
              <a:r>
                <a:rPr lang="en-US" altLang="zh-CN" sz="1500"/>
                <a:t>1.</a:t>
              </a:r>
              <a:r>
                <a:rPr lang="zh-CN" altLang="en-US" sz="1500"/>
                <a:t>如何检查</a:t>
              </a:r>
              <a:r>
                <a:rPr lang="en-US" altLang="zh-CN" sz="1500"/>
                <a:t>consul</a:t>
              </a:r>
              <a:r>
                <a:rPr lang="zh-CN" altLang="en-US" sz="1500"/>
                <a:t>运行状态</a:t>
              </a:r>
              <a:endParaRPr lang="zh-CN" altLang="en-US" sz="1500"/>
            </a:p>
          </p:txBody>
        </p:sp>
      </p:grpSp>
      <p:sp>
        <p:nvSpPr>
          <p:cNvPr id="7" name="矩形 6"/>
          <p:cNvSpPr/>
          <p:nvPr/>
        </p:nvSpPr>
        <p:spPr>
          <a:xfrm>
            <a:off x="296314" y="119991"/>
            <a:ext cx="8192375" cy="645160"/>
          </a:xfrm>
          <a:prstGeom prst="rect">
            <a:avLst/>
          </a:prstGeom>
        </p:spPr>
        <p:txBody>
          <a:bodyPr wrap="square">
            <a:spAutoFit/>
          </a:bodyPr>
          <a:p>
            <a:pPr algn="l">
              <a:defRPr sz="5000" b="1">
                <a:solidFill>
                  <a:srgbClr val="FFFFFF"/>
                </a:solidFill>
                <a:latin typeface="微软雅黑"/>
                <a:ea typeface="微软雅黑"/>
                <a:cs typeface="微软雅黑"/>
                <a:sym typeface="微软雅黑"/>
              </a:defRPr>
            </a:pPr>
            <a:r>
              <a:rPr lang="zh-CN" altLang="en-US" sz="3600" dirty="0" err="1">
                <a:solidFill>
                  <a:schemeClr val="bg1"/>
                </a:solidFill>
                <a:sym typeface="+mn-ea"/>
              </a:rPr>
              <a:t>运维方法及注意事项</a:t>
            </a:r>
            <a:endParaRPr lang="zh-CN" altLang="en-US" sz="3600" b="1" dirty="0" err="1">
              <a:latin typeface="微软雅黑" panose="020B0503020204020204" pitchFamily="34" charset="-122"/>
              <a:ea typeface="微软雅黑" panose="020B0503020204020204" pitchFamily="34" charset="-122"/>
            </a:endParaRPr>
          </a:p>
        </p:txBody>
      </p:sp>
      <p:grpSp>
        <p:nvGrpSpPr>
          <p:cNvPr id="10" name="组合 9"/>
          <p:cNvGrpSpPr/>
          <p:nvPr/>
        </p:nvGrpSpPr>
        <p:grpSpPr>
          <a:xfrm>
            <a:off x="265430" y="1704975"/>
            <a:ext cx="9641840" cy="883920"/>
            <a:chOff x="418" y="2685"/>
            <a:chExt cx="15184" cy="1392"/>
          </a:xfrm>
        </p:grpSpPr>
        <p:sp>
          <p:nvSpPr>
            <p:cNvPr id="8" name="Randomised words which don't look even slightly beration. by injected humour, words even slightly. randomised which don't look even slightly humour, words which look even slightly words which"/>
            <p:cNvSpPr txBox="1"/>
            <p:nvPr/>
          </p:nvSpPr>
          <p:spPr>
            <a:xfrm>
              <a:off x="418" y="3301"/>
              <a:ext cx="15184" cy="776"/>
            </a:xfrm>
            <a:prstGeom prst="rect">
              <a:avLst/>
            </a:prstGeom>
            <a:ln w="12700">
              <a:miter lim="400000"/>
            </a:ln>
          </p:spPr>
          <p:txBody>
            <a:bodyPr wrap="square" lIns="25400" tIns="25400" rIns="25400" bIns="25400" anchor="ctr">
              <a:spAutoFit/>
            </a:bodyPr>
            <a:lstStyle>
              <a:lvl1pPr algn="l">
                <a:lnSpc>
                  <a:spcPct val="120000"/>
                </a:lnSpc>
                <a:defRPr sz="2400">
                  <a:solidFill>
                    <a:srgbClr val="FFFFFF"/>
                  </a:solidFill>
                  <a:latin typeface="+mj-lt"/>
                  <a:ea typeface="+mj-ea"/>
                  <a:cs typeface="+mj-cs"/>
                  <a:sym typeface="Helvetica"/>
                </a:defRPr>
              </a:lvl1pPr>
            </a:lstStyle>
            <a:p>
              <a:r>
                <a:rPr lang="en-US" altLang="zh-CN" sz="1200" dirty="0" err="1"/>
                <a:t>patronictl edit-config -p '</a:t>
              </a:r>
              <a:r>
                <a:rPr lang="zh-CN" altLang="en-US" sz="1200" dirty="0" err="1"/>
                <a:t>参数名</a:t>
              </a:r>
              <a:r>
                <a:rPr lang="en-US" altLang="zh-CN" sz="1200" dirty="0" err="1"/>
                <a:t>'</a:t>
              </a:r>
              <a:endParaRPr lang="en-US" altLang="zh-CN" sz="1200" dirty="0" err="1"/>
            </a:p>
            <a:p>
              <a:r>
                <a:rPr lang="zh-CN" altLang="en-US" sz="1200" dirty="0" err="1"/>
                <a:t>如果参数需要重启生效，相关节点状态会设置一个</a:t>
              </a:r>
              <a:r>
                <a:rPr lang="en-US" altLang="zh-CN" sz="1200" dirty="0" err="1"/>
                <a:t>Pending restart</a:t>
              </a:r>
              <a:r>
                <a:rPr lang="zh-CN" altLang="en-US" sz="1200" dirty="0" err="1"/>
                <a:t>的状态，通过</a:t>
              </a:r>
              <a:r>
                <a:rPr lang="en-US" altLang="zh-CN" sz="1200" dirty="0" err="1"/>
                <a:t>patronictl list</a:t>
              </a:r>
              <a:r>
                <a:rPr lang="zh-CN" altLang="en-US" sz="1200" dirty="0" err="1"/>
                <a:t>可以看到</a:t>
              </a:r>
              <a:endParaRPr lang="zh-CN" altLang="en-US" sz="1200" dirty="0" err="1"/>
            </a:p>
          </p:txBody>
        </p:sp>
        <p:sp>
          <p:nvSpPr>
            <p:cNvPr id="9" name="这里可以是一段简短的职位介绍"/>
            <p:cNvSpPr txBox="1"/>
            <p:nvPr/>
          </p:nvSpPr>
          <p:spPr>
            <a:xfrm>
              <a:off x="467" y="2685"/>
              <a:ext cx="5438" cy="443"/>
            </a:xfrm>
            <a:prstGeom prst="rect">
              <a:avLst/>
            </a:prstGeom>
            <a:ln w="12700">
              <a:miter lim="400000"/>
            </a:ln>
          </p:spPr>
          <p:txBody>
            <a:bodyPr wrap="square" lIns="25400" tIns="25400" rIns="25400" bIns="25400" anchor="ctr">
              <a:spAutoFit/>
            </a:bodyPr>
            <a:lstStyle>
              <a:lvl1pPr>
                <a:defRPr sz="3000" b="1">
                  <a:solidFill>
                    <a:srgbClr val="FFFFFF"/>
                  </a:solidFill>
                  <a:latin typeface="MicrosoftYaHeiSemibold"/>
                  <a:ea typeface="MicrosoftYaHeiSemibold"/>
                  <a:cs typeface="MicrosoftYaHeiSemibold"/>
                  <a:sym typeface="MicrosoftYaHeiSemibold"/>
                </a:defRPr>
              </a:lvl1pPr>
            </a:lstStyle>
            <a:p>
              <a:pPr algn="l"/>
              <a:r>
                <a:rPr lang="en-US" altLang="zh-CN" sz="1500"/>
                <a:t>2.pg</a:t>
              </a:r>
              <a:r>
                <a:rPr lang="zh-CN" altLang="en-US" sz="1500"/>
                <a:t>参数修改</a:t>
              </a:r>
              <a:endParaRPr lang="zh-CN" altLang="en-US" sz="1500"/>
            </a:p>
          </p:txBody>
        </p:sp>
      </p:grpSp>
      <p:grpSp>
        <p:nvGrpSpPr>
          <p:cNvPr id="11" name="组合 10"/>
          <p:cNvGrpSpPr/>
          <p:nvPr/>
        </p:nvGrpSpPr>
        <p:grpSpPr>
          <a:xfrm>
            <a:off x="265430" y="2698750"/>
            <a:ext cx="9672955" cy="3317240"/>
            <a:chOff x="418" y="4250"/>
            <a:chExt cx="15233" cy="5224"/>
          </a:xfrm>
        </p:grpSpPr>
        <p:sp>
          <p:nvSpPr>
            <p:cNvPr id="3" name="这里可以是一段简短的职位介绍"/>
            <p:cNvSpPr txBox="1"/>
            <p:nvPr/>
          </p:nvSpPr>
          <p:spPr>
            <a:xfrm>
              <a:off x="418" y="4250"/>
              <a:ext cx="5438" cy="443"/>
            </a:xfrm>
            <a:prstGeom prst="rect">
              <a:avLst/>
            </a:prstGeom>
            <a:ln w="12700">
              <a:miter lim="400000"/>
            </a:ln>
          </p:spPr>
          <p:txBody>
            <a:bodyPr wrap="square" lIns="25400" tIns="25400" rIns="25400" bIns="25400" anchor="ctr">
              <a:spAutoFit/>
            </a:bodyPr>
            <a:lstStyle>
              <a:lvl1pPr>
                <a:defRPr sz="3000" b="1">
                  <a:solidFill>
                    <a:srgbClr val="FFFFFF"/>
                  </a:solidFill>
                  <a:latin typeface="MicrosoftYaHeiSemibold"/>
                  <a:ea typeface="MicrosoftYaHeiSemibold"/>
                  <a:cs typeface="MicrosoftYaHeiSemibold"/>
                  <a:sym typeface="MicrosoftYaHeiSemibold"/>
                </a:defRPr>
              </a:lvl1pPr>
            </a:lstStyle>
            <a:p>
              <a:pPr algn="l"/>
              <a:r>
                <a:rPr lang="en-US" altLang="zh-CN" sz="1500"/>
                <a:t>3.patroni</a:t>
              </a:r>
              <a:r>
                <a:rPr lang="zh-CN" altLang="en-US" sz="1500"/>
                <a:t>集群状态查看及移除</a:t>
              </a:r>
              <a:endParaRPr lang="zh-CN" altLang="en-US" sz="1500"/>
            </a:p>
          </p:txBody>
        </p:sp>
        <p:sp>
          <p:nvSpPr>
            <p:cNvPr id="4" name="Randomised words which don't look even slightly beration. by injected humour, words even slightly. randomised which don't look even slightly humour, words which look even slightly words which"/>
            <p:cNvSpPr txBox="1"/>
            <p:nvPr/>
          </p:nvSpPr>
          <p:spPr>
            <a:xfrm>
              <a:off x="467" y="4866"/>
              <a:ext cx="15184" cy="4608"/>
            </a:xfrm>
            <a:prstGeom prst="rect">
              <a:avLst/>
            </a:prstGeom>
            <a:ln w="12700">
              <a:miter lim="400000"/>
            </a:ln>
          </p:spPr>
          <p:txBody>
            <a:bodyPr wrap="square" lIns="25400" tIns="25400" rIns="25400" bIns="25400" anchor="ctr">
              <a:spAutoFit/>
            </a:bodyPr>
            <a:lstStyle>
              <a:lvl1pPr algn="l">
                <a:lnSpc>
                  <a:spcPct val="120000"/>
                </a:lnSpc>
                <a:defRPr sz="2400">
                  <a:solidFill>
                    <a:srgbClr val="FFFFFF"/>
                  </a:solidFill>
                  <a:latin typeface="+mj-lt"/>
                  <a:ea typeface="+mj-ea"/>
                  <a:cs typeface="+mj-cs"/>
                  <a:sym typeface="Helvetica"/>
                </a:defRPr>
              </a:lvl1pPr>
            </a:lstStyle>
            <a:p>
              <a:r>
                <a:rPr lang="en-US" sz="1200" dirty="0" err="1">
                  <a:ea typeface="宋体" charset="0"/>
                </a:rPr>
                <a:t>1</a:t>
              </a:r>
              <a:r>
                <a:rPr lang="zh-CN" altLang="en-US" sz="1200" dirty="0" err="1">
                  <a:ea typeface="宋体" charset="0"/>
                </a:rPr>
                <a:t>）查看节点状态</a:t>
              </a:r>
              <a:endParaRPr lang="zh-CN" altLang="en-US" sz="1200" dirty="0" err="1">
                <a:ea typeface="宋体" charset="0"/>
              </a:endParaRPr>
            </a:p>
            <a:p>
              <a:r>
                <a:rPr lang="en-US" altLang="zh-CN" sz="1200" dirty="0" err="1">
                  <a:ea typeface="宋体" charset="0"/>
                </a:rPr>
                <a:t>patronictl list</a:t>
              </a:r>
              <a:endParaRPr lang="en-US" altLang="zh-CN" sz="1200" dirty="0" err="1">
                <a:ea typeface="宋体" charset="0"/>
              </a:endParaRPr>
            </a:p>
            <a:p>
              <a:endParaRPr lang="en-US" altLang="zh-CN" sz="1200" dirty="0" err="1">
                <a:ea typeface="宋体" charset="0"/>
              </a:endParaRPr>
            </a:p>
            <a:p>
              <a:r>
                <a:rPr lang="en-US" altLang="zh-CN" sz="1200" dirty="0" err="1">
                  <a:ea typeface="宋体" charset="0"/>
                </a:rPr>
                <a:t>2</a:t>
              </a:r>
              <a:r>
                <a:rPr lang="zh-CN" altLang="en-US" sz="1200" dirty="0" err="1">
                  <a:ea typeface="宋体" charset="0"/>
                </a:rPr>
                <a:t>）查看详细状态（需要调用</a:t>
              </a:r>
              <a:r>
                <a:rPr lang="en-US" altLang="zh-CN" sz="1200" dirty="0" err="1">
                  <a:ea typeface="宋体" charset="0"/>
                </a:rPr>
                <a:t>REST API</a:t>
              </a:r>
              <a:r>
                <a:rPr lang="zh-CN" altLang="en-US" sz="1200" dirty="0" err="1">
                  <a:ea typeface="宋体" charset="0"/>
                </a:rPr>
                <a:t>）</a:t>
              </a:r>
              <a:endParaRPr lang="zh-CN" altLang="en-US" sz="1200" dirty="0" err="1">
                <a:ea typeface="宋体" charset="0"/>
              </a:endParaRPr>
            </a:p>
            <a:p>
              <a:r>
                <a:rPr lang="en-US" altLang="zh-CN" sz="1200" dirty="0" err="1">
                  <a:ea typeface="宋体" charset="0"/>
                </a:rPr>
                <a:t> curl -s http://172.16.166.101:8008/patroni |jq</a:t>
              </a:r>
              <a:endParaRPr lang="en-US" altLang="zh-CN" sz="1200" dirty="0" err="1">
                <a:ea typeface="宋体" charset="0"/>
              </a:endParaRPr>
            </a:p>
            <a:p>
              <a:r>
                <a:rPr lang="zh-CN" altLang="en-US" sz="1200" dirty="0" err="1">
                  <a:ea typeface="宋体" charset="0"/>
                </a:rPr>
                <a:t>注：</a:t>
              </a:r>
              <a:r>
                <a:rPr lang="en-US" altLang="zh-CN" sz="1200" dirty="0" err="1">
                  <a:ea typeface="宋体" charset="0"/>
                </a:rPr>
                <a:t>linux curl命令需要提前安装 jq 命令格式化显示结果</a:t>
              </a:r>
              <a:endParaRPr lang="en-US" altLang="zh-CN" sz="1200" dirty="0" err="1">
                <a:ea typeface="宋体" charset="0"/>
              </a:endParaRPr>
            </a:p>
            <a:p>
              <a:endParaRPr lang="en-US" altLang="zh-CN" sz="1200" dirty="0" err="1">
                <a:ea typeface="宋体" charset="0"/>
              </a:endParaRPr>
            </a:p>
            <a:p>
              <a:r>
                <a:rPr lang="en-US" altLang="zh-CN" sz="1200" dirty="0" err="1">
                  <a:ea typeface="宋体" charset="0"/>
                </a:rPr>
                <a:t>3</a:t>
              </a:r>
              <a:r>
                <a:rPr lang="zh-CN" altLang="en-US" sz="1200" dirty="0" err="1">
                  <a:ea typeface="宋体" charset="0"/>
                </a:rPr>
                <a:t>）移除集群</a:t>
              </a:r>
              <a:endParaRPr lang="zh-CN" altLang="en-US" sz="1200" dirty="0" err="1">
                <a:ea typeface="宋体" charset="0"/>
              </a:endParaRPr>
            </a:p>
            <a:p>
              <a:r>
                <a:rPr lang="en-US" altLang="zh-CN" sz="1200" dirty="0" err="1">
                  <a:ea typeface="宋体" charset="0"/>
                  <a:sym typeface="+mn-ea"/>
                </a:rPr>
                <a:t>patronictl -c yml</a:t>
              </a:r>
              <a:r>
                <a:rPr lang="zh-CN" altLang="en-US" sz="1200" dirty="0" err="1">
                  <a:ea typeface="宋体" charset="0"/>
                  <a:sym typeface="+mn-ea"/>
                </a:rPr>
                <a:t>配置文件绝对路径 </a:t>
              </a:r>
              <a:r>
                <a:rPr lang="en-US" altLang="zh-CN" sz="1200" dirty="0" err="1">
                  <a:ea typeface="宋体" charset="0"/>
                  <a:sym typeface="+mn-ea"/>
                </a:rPr>
                <a:t>remove cluster_name</a:t>
              </a:r>
              <a:endParaRPr lang="en-US" altLang="zh-CN" sz="1200" dirty="0" err="1">
                <a:ea typeface="宋体" charset="0"/>
                <a:sym typeface="+mn-ea"/>
              </a:endParaRPr>
            </a:p>
            <a:p>
              <a:endParaRPr lang="en-US" altLang="zh-CN" sz="1200" dirty="0" err="1">
                <a:ea typeface="宋体" charset="0"/>
                <a:sym typeface="+mn-ea"/>
              </a:endParaRPr>
            </a:p>
            <a:p>
              <a:r>
                <a:rPr lang="zh-CN" altLang="en-US" sz="1200" dirty="0" err="1">
                  <a:ea typeface="宋体" charset="0"/>
                  <a:sym typeface="+mn-ea"/>
                </a:rPr>
                <a:t>需要注意的是：</a:t>
              </a:r>
              <a:endParaRPr lang="zh-CN" altLang="en-US" sz="1200" dirty="0" err="1">
                <a:ea typeface="宋体" charset="0"/>
                <a:sym typeface="+mn-ea"/>
              </a:endParaRPr>
            </a:p>
            <a:p>
              <a:r>
                <a:rPr lang="en-US" altLang="zh-CN" sz="1200" dirty="0" err="1">
                  <a:ea typeface="宋体" charset="0"/>
                  <a:sym typeface="+mn-ea"/>
                </a:rPr>
                <a:t>1</a:t>
              </a:r>
              <a:r>
                <a:rPr lang="zh-CN" altLang="en-US" sz="1200" dirty="0" err="1">
                  <a:ea typeface="宋体" charset="0"/>
                  <a:sym typeface="+mn-ea"/>
                </a:rPr>
                <a:t>）</a:t>
              </a:r>
              <a:r>
                <a:rPr lang="en-US" altLang="zh-CN" sz="1200" dirty="0" err="1">
                  <a:ea typeface="宋体" charset="0"/>
                  <a:sym typeface="+mn-ea"/>
                </a:rPr>
                <a:t>patroni</a:t>
              </a:r>
              <a:r>
                <a:rPr lang="zh-CN" altLang="en-US" sz="1200" dirty="0" err="1">
                  <a:ea typeface="宋体" charset="0"/>
                  <a:sym typeface="+mn-ea"/>
                </a:rPr>
                <a:t>配置文件</a:t>
              </a:r>
              <a:r>
                <a:rPr lang="en-US" altLang="zh-CN" sz="1200" dirty="0" err="1">
                  <a:ea typeface="宋体" charset="0"/>
                  <a:sym typeface="+mn-ea"/>
                </a:rPr>
                <a:t>yml</a:t>
              </a:r>
              <a:r>
                <a:rPr lang="zh-CN" altLang="en-US" sz="1200" dirty="0" err="1">
                  <a:ea typeface="宋体" charset="0"/>
                  <a:sym typeface="+mn-ea"/>
                </a:rPr>
                <a:t>有严格的缩进要求，需以空格进行缩进，不要使用Tab键</a:t>
              </a:r>
              <a:endParaRPr lang="zh-CN" altLang="en-US" sz="1200" dirty="0" err="1">
                <a:ea typeface="宋体" charset="0"/>
                <a:sym typeface="+mn-ea"/>
              </a:endParaRPr>
            </a:p>
            <a:p>
              <a:r>
                <a:rPr lang="en-US" altLang="zh-CN" sz="1200" dirty="0" err="1">
                  <a:ea typeface="宋体" charset="0"/>
                  <a:sym typeface="+mn-ea"/>
                </a:rPr>
                <a:t>2</a:t>
              </a:r>
              <a:r>
                <a:rPr lang="zh-CN" altLang="en-US" sz="1200" dirty="0" err="1">
                  <a:ea typeface="宋体" charset="0"/>
                  <a:sym typeface="+mn-ea"/>
                </a:rPr>
                <a:t>）环境变量字符集。服务器的字符集有可能会影响到</a:t>
              </a:r>
              <a:r>
                <a:rPr lang="en-US" altLang="zh-CN" sz="1200" dirty="0" err="1">
                  <a:ea typeface="宋体" charset="0"/>
                  <a:sym typeface="+mn-ea"/>
                </a:rPr>
                <a:t>patronictl</a:t>
              </a:r>
              <a:r>
                <a:rPr lang="zh-CN" altLang="en-US" sz="1200" dirty="0" err="1">
                  <a:ea typeface="宋体" charset="0"/>
                  <a:sym typeface="+mn-ea"/>
                </a:rPr>
                <a:t>的运行，需要统一字符集。</a:t>
              </a:r>
              <a:endParaRPr lang="zh-CN" altLang="en-US" sz="1200" dirty="0" err="1">
                <a:ea typeface="宋体" charset="0"/>
                <a:sym typeface="+mn-ea"/>
              </a:endParaRPr>
            </a:p>
          </p:txBody>
        </p:sp>
      </p:grpSp>
      <p:pic>
        <p:nvPicPr>
          <p:cNvPr id="5" name="图片 4"/>
          <p:cNvPicPr>
            <a:picLocks noChangeAspect="1"/>
          </p:cNvPicPr>
          <p:nvPr/>
        </p:nvPicPr>
        <p:blipFill>
          <a:blip r:embed="rId1"/>
          <a:stretch>
            <a:fillRect/>
          </a:stretch>
        </p:blipFill>
        <p:spPr>
          <a:xfrm>
            <a:off x="1431925" y="2366645"/>
            <a:ext cx="10414635" cy="3467100"/>
          </a:xfrm>
          <a:prstGeom prst="rect">
            <a:avLst/>
          </a:prstGeom>
        </p:spPr>
      </p:pic>
      <p:pic>
        <p:nvPicPr>
          <p:cNvPr id="12" name="图片 11"/>
          <p:cNvPicPr>
            <a:picLocks noChangeAspect="1"/>
          </p:cNvPicPr>
          <p:nvPr/>
        </p:nvPicPr>
        <p:blipFill>
          <a:blip r:embed="rId2"/>
          <a:stretch>
            <a:fillRect/>
          </a:stretch>
        </p:blipFill>
        <p:spPr>
          <a:xfrm>
            <a:off x="146050" y="2291715"/>
            <a:ext cx="6442075" cy="3616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0-#ppt_w/2"/>
                                          </p:val>
                                        </p:tav>
                                        <p:tav tm="100000">
                                          <p:val>
                                            <p:strVal val="#ppt_x"/>
                                          </p:val>
                                        </p:tav>
                                      </p:tavLst>
                                    </p:anim>
                                    <p:anim calcmode="lin" valueType="num">
                                      <p:cBhvr additive="base">
                                        <p:cTn id="2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nodeType="clickEffect">
                                  <p:stCondLst>
                                    <p:cond delay="0"/>
                                  </p:stCondLst>
                                  <p:childTnLst>
                                    <p:anim calcmode="lin" valueType="num">
                                      <p:cBhvr additive="base">
                                        <p:cTn id="33" dur="500"/>
                                        <p:tgtEl>
                                          <p:spTgt spid="5"/>
                                        </p:tgtEl>
                                        <p:attrNameLst>
                                          <p:attrName>ppt_x</p:attrName>
                                        </p:attrNameLst>
                                      </p:cBhvr>
                                      <p:tavLst>
                                        <p:tav tm="0">
                                          <p:val>
                                            <p:strVal val="ppt_x"/>
                                          </p:val>
                                        </p:tav>
                                        <p:tav tm="100000">
                                          <p:val>
                                            <p:strVal val="ppt_x"/>
                                          </p:val>
                                        </p:tav>
                                      </p:tavLst>
                                    </p:anim>
                                    <p:anim calcmode="lin" valueType="num">
                                      <p:cBhvr additive="base">
                                        <p:cTn id="34" dur="500"/>
                                        <p:tgtEl>
                                          <p:spTgt spid="5"/>
                                        </p:tgtEl>
                                        <p:attrNameLst>
                                          <p:attrName>ppt_y</p:attrName>
                                        </p:attrNameLst>
                                      </p:cBhvr>
                                      <p:tavLst>
                                        <p:tav tm="0">
                                          <p:val>
                                            <p:strVal val="ppt_y"/>
                                          </p:val>
                                        </p:tav>
                                        <p:tav tm="100000">
                                          <p:val>
                                            <p:strVal val="1+ppt_h/2"/>
                                          </p:val>
                                        </p:tav>
                                      </p:tavLst>
                                    </p:anim>
                                    <p:set>
                                      <p:cBhvr>
                                        <p:cTn id="35" dur="1" fill="hold">
                                          <p:stCondLst>
                                            <p:cond delay="499"/>
                                          </p:stCondLst>
                                        </p:cTn>
                                        <p:tgtEl>
                                          <p:spTgt spid="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xit" presetSubtype="1" fill="hold" nodeType="clickEffect">
                                  <p:stCondLst>
                                    <p:cond delay="0"/>
                                  </p:stCondLst>
                                  <p:childTnLst>
                                    <p:animEffect transition="out" filter="wipe(up)">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Randomised words which don't look even slightly beration. by injected humour, words even slightly. randomised which don't look even slightly humour, words which look even slightly words which"/>
          <p:cNvSpPr txBox="1"/>
          <p:nvPr/>
        </p:nvSpPr>
        <p:spPr>
          <a:xfrm>
            <a:off x="165735" y="1484948"/>
            <a:ext cx="9641840" cy="714375"/>
          </a:xfrm>
          <a:prstGeom prst="rect">
            <a:avLst/>
          </a:prstGeom>
          <a:ln w="12700">
            <a:miter lim="400000"/>
          </a:ln>
        </p:spPr>
        <p:txBody>
          <a:bodyPr wrap="square" lIns="25400" tIns="25400" rIns="25400" bIns="25400" anchor="ctr">
            <a:spAutoFit/>
          </a:bodyPr>
          <a:lstStyle>
            <a:lvl1pPr algn="l">
              <a:lnSpc>
                <a:spcPct val="120000"/>
              </a:lnSpc>
              <a:defRPr sz="2400">
                <a:solidFill>
                  <a:srgbClr val="FFFFFF"/>
                </a:solidFill>
                <a:latin typeface="+mj-lt"/>
                <a:ea typeface="+mj-ea"/>
                <a:cs typeface="+mj-cs"/>
                <a:sym typeface="Helvetica"/>
              </a:defRPr>
            </a:lvl1pPr>
          </a:lstStyle>
          <a:p>
            <a:r>
              <a:rPr lang="zh-CN" altLang="en-US" sz="1200" dirty="0" err="1"/>
              <a:t>https://www.modb.pro/db/398269（patroni+consul+pgbouncer+consul-template+keepalived的postgresql数据库高可用架构）</a:t>
            </a:r>
            <a:endParaRPr lang="zh-CN" altLang="en-US" sz="1200" dirty="0" err="1"/>
          </a:p>
          <a:p>
            <a:r>
              <a:rPr lang="zh-CN" altLang="en-US" sz="1200" dirty="0" err="1"/>
              <a:t>https://www.modb.pro/topic/152353（PostgreSQL高可用测试系列之Patroni + etcd + HAProxy + Keepalived 离线部署）</a:t>
            </a:r>
            <a:endParaRPr lang="zh-CN" altLang="en-US" sz="1200" dirty="0" err="1"/>
          </a:p>
          <a:p>
            <a:endParaRPr lang="zh-CN" altLang="en-US" sz="1200" dirty="0" err="1"/>
          </a:p>
        </p:txBody>
      </p:sp>
      <p:sp>
        <p:nvSpPr>
          <p:cNvPr id="7" name="矩形 6"/>
          <p:cNvSpPr/>
          <p:nvPr/>
        </p:nvSpPr>
        <p:spPr>
          <a:xfrm>
            <a:off x="296314" y="119991"/>
            <a:ext cx="8192375" cy="645160"/>
          </a:xfrm>
          <a:prstGeom prst="rect">
            <a:avLst/>
          </a:prstGeom>
        </p:spPr>
        <p:txBody>
          <a:bodyPr wrap="square">
            <a:spAutoFit/>
          </a:bodyPr>
          <a:p>
            <a:pPr algn="l">
              <a:defRPr sz="5000" b="1">
                <a:solidFill>
                  <a:srgbClr val="FFFFFF"/>
                </a:solidFill>
                <a:latin typeface="微软雅黑"/>
                <a:ea typeface="微软雅黑"/>
                <a:cs typeface="微软雅黑"/>
                <a:sym typeface="微软雅黑"/>
              </a:defRPr>
            </a:pPr>
            <a:r>
              <a:rPr lang="zh-CN" altLang="en-US" sz="3600" b="1" dirty="0" err="1">
                <a:latin typeface="微软雅黑" panose="020B0503020204020204" pitchFamily="34" charset="-122"/>
                <a:ea typeface="微软雅黑" panose="020B0503020204020204" pitchFamily="34" charset="-122"/>
              </a:rPr>
              <a:t>拓展学习</a:t>
            </a:r>
            <a:endParaRPr lang="zh-CN" altLang="en-US" sz="3600" b="1" dirty="0" err="1">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ENMOTECH"/>
          <p:cNvSpPr txBox="1"/>
          <p:nvPr/>
        </p:nvSpPr>
        <p:spPr>
          <a:xfrm>
            <a:off x="774825" y="2399148"/>
            <a:ext cx="10643939" cy="2267287"/>
          </a:xfrm>
          <a:prstGeom prst="rect">
            <a:avLst/>
          </a:prstGeom>
          <a:ln w="12700">
            <a:miter lim="400000"/>
          </a:ln>
        </p:spPr>
        <p:txBody>
          <a:bodyPr wrap="none" lIns="25400" tIns="25400" rIns="25400" bIns="25400" anchor="ctr">
            <a:spAutoFit/>
          </a:bodyPr>
          <a:lstStyle>
            <a:lvl1pPr>
              <a:defRPr sz="50000">
                <a:solidFill>
                  <a:srgbClr val="F7F8F9"/>
                </a:solidFill>
                <a:latin typeface="헤드라인A"/>
                <a:ea typeface="헤드라인A"/>
                <a:cs typeface="헤드라인A"/>
                <a:sym typeface="헤드라인A"/>
              </a:defRPr>
            </a:lvl1pPr>
          </a:lstStyle>
          <a:p>
            <a:r>
              <a:rPr sz="14400" b="1" dirty="0">
                <a:solidFill>
                  <a:srgbClr val="F7F8F9">
                    <a:alpha val="10000"/>
                  </a:srgbClr>
                </a:solidFill>
                <a:latin typeface="Microsoft YaHei Heavy" panose="020B0402040204020203" pitchFamily="34" charset="-122"/>
                <a:ea typeface="Microsoft YaHei Heavy" panose="020B0402040204020203" pitchFamily="34" charset="-122"/>
              </a:rPr>
              <a:t>ENMOTECH</a:t>
            </a:r>
            <a:endParaRPr sz="14400" b="1" dirty="0">
              <a:solidFill>
                <a:srgbClr val="F7F8F9">
                  <a:alpha val="10000"/>
                </a:srgbClr>
              </a:solidFill>
              <a:latin typeface="Microsoft YaHei Heavy" panose="020B0402040204020203" pitchFamily="34" charset="-122"/>
              <a:ea typeface="Microsoft YaHei Heavy" panose="020B0402040204020203" pitchFamily="34" charset="-122"/>
            </a:endParaRPr>
          </a:p>
        </p:txBody>
      </p:sp>
      <p:sp>
        <p:nvSpPr>
          <p:cNvPr id="175" name="形状"/>
          <p:cNvSpPr/>
          <p:nvPr/>
        </p:nvSpPr>
        <p:spPr>
          <a:xfrm>
            <a:off x="13224846" y="6076295"/>
            <a:ext cx="874634" cy="1322026"/>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78FFC">
                  <a:alpha val="20002"/>
                </a:srgbClr>
              </a:gs>
              <a:gs pos="100000">
                <a:srgbClr val="42A2E8">
                  <a:alpha val="20002"/>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176" name="形状"/>
          <p:cNvSpPr/>
          <p:nvPr/>
        </p:nvSpPr>
        <p:spPr>
          <a:xfrm>
            <a:off x="11129005" y="4154554"/>
            <a:ext cx="2417945" cy="3595013"/>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88EFC">
                  <a:alpha val="20002"/>
                </a:srgbClr>
              </a:gs>
              <a:gs pos="100000">
                <a:srgbClr val="43A3E9">
                  <a:alpha val="20002"/>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177" name="形状"/>
          <p:cNvSpPr/>
          <p:nvPr/>
        </p:nvSpPr>
        <p:spPr>
          <a:xfrm>
            <a:off x="12922632" y="5064599"/>
            <a:ext cx="1174263" cy="1774922"/>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1437">
                <a:srgbClr val="6690FC">
                  <a:alpha val="20002"/>
                </a:srgbClr>
              </a:gs>
              <a:gs pos="100000">
                <a:srgbClr val="45A2E9">
                  <a:alpha val="20002"/>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178" name="形状"/>
          <p:cNvSpPr/>
          <p:nvPr/>
        </p:nvSpPr>
        <p:spPr>
          <a:xfrm>
            <a:off x="308468" y="-1373873"/>
            <a:ext cx="1242091" cy="1877445"/>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391FC">
                  <a:alpha val="19903"/>
                </a:srgbClr>
              </a:gs>
              <a:gs pos="100000">
                <a:srgbClr val="43A1E9">
                  <a:alpha val="19903"/>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179" name="形状"/>
          <p:cNvSpPr/>
          <p:nvPr/>
        </p:nvSpPr>
        <p:spPr>
          <a:xfrm>
            <a:off x="-1205077" y="-1355789"/>
            <a:ext cx="2530993" cy="3825646"/>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78FFC">
                  <a:alpha val="19903"/>
                </a:srgbClr>
              </a:gs>
              <a:gs pos="100000">
                <a:srgbClr val="43A2E8">
                  <a:alpha val="19903"/>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180" name="形状"/>
          <p:cNvSpPr/>
          <p:nvPr/>
        </p:nvSpPr>
        <p:spPr>
          <a:xfrm>
            <a:off x="963422" y="-587228"/>
            <a:ext cx="1174263" cy="1774922"/>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78FFC">
                  <a:alpha val="19903"/>
                </a:srgbClr>
              </a:gs>
              <a:gs pos="100000">
                <a:srgbClr val="43A2E8">
                  <a:alpha val="19903"/>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181" name="形状"/>
          <p:cNvSpPr/>
          <p:nvPr/>
        </p:nvSpPr>
        <p:spPr>
          <a:xfrm>
            <a:off x="-791764" y="-1185064"/>
            <a:ext cx="874634" cy="1322026"/>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691FC">
                  <a:alpha val="19903"/>
                </a:srgbClr>
              </a:gs>
              <a:gs pos="100000">
                <a:srgbClr val="43A3E8">
                  <a:alpha val="19903"/>
                </a:srgbClr>
              </a:gs>
            </a:gsLst>
            <a:lin ang="5400000"/>
          </a:gradFill>
          <a:ln w="12700">
            <a:miter lim="400000"/>
          </a:ln>
        </p:spPr>
        <p:txBody>
          <a:bodyPr lIns="19050" tIns="19050" rIns="19050" bIns="19050" anchor="ctr"/>
          <a:lstStyle/>
          <a:p>
            <a:pPr>
              <a:defRPr sz="3000">
                <a:solidFill>
                  <a:srgbClr val="FFFFFF"/>
                </a:solidFill>
                <a:latin typeface="Helvetica Light"/>
                <a:ea typeface="Helvetica Light"/>
                <a:cs typeface="Helvetica Light"/>
                <a:sym typeface="Helvetica Light"/>
              </a:defRPr>
            </a:pPr>
            <a:endParaRPr sz="1500"/>
          </a:p>
        </p:txBody>
      </p:sp>
      <p:sp>
        <p:nvSpPr>
          <p:cNvPr id="182" name="数 / 据 / 驱 / 动       成 / 就 / 未 / 来"/>
          <p:cNvSpPr txBox="1"/>
          <p:nvPr/>
        </p:nvSpPr>
        <p:spPr>
          <a:xfrm>
            <a:off x="17573" y="3172520"/>
            <a:ext cx="12158442" cy="512961"/>
          </a:xfrm>
          <a:prstGeom prst="rect">
            <a:avLst/>
          </a:prstGeom>
          <a:ln w="12700">
            <a:miter lim="400000"/>
          </a:ln>
        </p:spPr>
        <p:txBody>
          <a:bodyPr lIns="25400" tIns="25400" rIns="25400" bIns="25400" anchor="ctr">
            <a:spAutoFit/>
          </a:bodyPr>
          <a:lstStyle>
            <a:lvl1pPr>
              <a:defRPr sz="6000" b="1">
                <a:solidFill>
                  <a:srgbClr val="FFFFFF"/>
                </a:solidFill>
                <a:latin typeface="微软雅黑"/>
                <a:ea typeface="微软雅黑"/>
                <a:cs typeface="微软雅黑"/>
                <a:sym typeface="微软雅黑"/>
              </a:defRPr>
            </a:lvl1pPr>
          </a:lstStyle>
          <a:p>
            <a:r>
              <a:rPr sz="3000" dirty="0" err="1"/>
              <a:t>数</a:t>
            </a:r>
            <a:r>
              <a:rPr sz="3000" dirty="0"/>
              <a:t> / </a:t>
            </a:r>
            <a:r>
              <a:rPr sz="3000" dirty="0" err="1"/>
              <a:t>据</a:t>
            </a:r>
            <a:r>
              <a:rPr sz="3000" dirty="0"/>
              <a:t> / </a:t>
            </a:r>
            <a:r>
              <a:rPr sz="3000" dirty="0" err="1"/>
              <a:t>驱</a:t>
            </a:r>
            <a:r>
              <a:rPr sz="3000" dirty="0"/>
              <a:t> / </a:t>
            </a:r>
            <a:r>
              <a:rPr sz="3000" dirty="0" err="1"/>
              <a:t>动</a:t>
            </a:r>
            <a:r>
              <a:rPr sz="3000" dirty="0"/>
              <a:t>       </a:t>
            </a:r>
            <a:r>
              <a:rPr sz="3000" dirty="0" err="1"/>
              <a:t>成</a:t>
            </a:r>
            <a:r>
              <a:rPr sz="3000" dirty="0"/>
              <a:t> / </a:t>
            </a:r>
            <a:r>
              <a:rPr sz="3000" dirty="0" err="1"/>
              <a:t>就</a:t>
            </a:r>
            <a:r>
              <a:rPr sz="3000" dirty="0"/>
              <a:t> / </a:t>
            </a:r>
            <a:r>
              <a:rPr sz="3000" dirty="0" err="1"/>
              <a:t>未</a:t>
            </a:r>
            <a:r>
              <a:rPr sz="3000" dirty="0"/>
              <a:t> / </a:t>
            </a:r>
            <a:r>
              <a:rPr sz="3000" dirty="0" err="1"/>
              <a:t>来</a:t>
            </a:r>
            <a:endParaRPr sz="3000" dirty="0"/>
          </a:p>
        </p:txBody>
      </p:sp>
      <p:pic>
        <p:nvPicPr>
          <p:cNvPr id="183" name="图像" descr="图像"/>
          <p:cNvPicPr>
            <a:picLocks noChangeAspect="1"/>
          </p:cNvPicPr>
          <p:nvPr/>
        </p:nvPicPr>
        <p:blipFill>
          <a:blip r:embed="rId1">
            <a:alphaModFix amt="50417"/>
          </a:blip>
          <a:stretch>
            <a:fillRect/>
          </a:stretch>
        </p:blipFill>
        <p:spPr>
          <a:xfrm>
            <a:off x="1145340" y="-194845"/>
            <a:ext cx="9086851" cy="6413500"/>
          </a:xfrm>
          <a:prstGeom prst="rect">
            <a:avLst/>
          </a:prstGeom>
          <a:ln w="12700">
            <a:miter lim="400000"/>
            <a:headEnd/>
            <a:tailEnd/>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01"/>
          <p:cNvSpPr/>
          <p:nvPr/>
        </p:nvSpPr>
        <p:spPr>
          <a:xfrm>
            <a:off x="919243" y="1865232"/>
            <a:ext cx="570510" cy="570510"/>
          </a:xfrm>
          <a:prstGeom prst="roundRect">
            <a:avLst>
              <a:gd name="adj" fmla="val 15000"/>
            </a:avLst>
          </a:prstGeom>
          <a:gradFill>
            <a:gsLst>
              <a:gs pos="0">
                <a:srgbClr val="698EFF"/>
              </a:gs>
              <a:gs pos="100000">
                <a:srgbClr val="42A3E8"/>
              </a:gs>
            </a:gsLst>
            <a:lin ang="5400000"/>
          </a:gradFill>
          <a:ln w="12700">
            <a:miter lim="400000"/>
          </a:ln>
        </p:spPr>
        <p:txBody>
          <a:bodyPr lIns="25400" tIns="25400" rIns="25400" bIns="25400" anchor="ctr"/>
          <a:lstStyle>
            <a:lvl1pPr defTabSz="584200">
              <a:defRPr sz="4200" b="1">
                <a:solidFill>
                  <a:srgbClr val="FFFFFF"/>
                </a:solidFill>
                <a:effectLst>
                  <a:outerShdw blurRad="38100" dist="12700" dir="5400000" rotWithShape="0">
                    <a:srgbClr val="000000">
                      <a:alpha val="50000"/>
                    </a:srgbClr>
                  </a:outerShdw>
                </a:effectLst>
                <a:latin typeface="MicrosoftYaHeiHeavy"/>
                <a:ea typeface="MicrosoftYaHeiHeavy"/>
                <a:cs typeface="MicrosoftYaHeiHeavy"/>
                <a:sym typeface="MicrosoftYaHeiHeavy"/>
              </a:defRPr>
            </a:lvl1pPr>
          </a:lstStyle>
          <a:p>
            <a:r>
              <a:rPr sz="2100" dirty="0"/>
              <a:t>01</a:t>
            </a:r>
            <a:endParaRPr sz="2100" dirty="0"/>
          </a:p>
        </p:txBody>
      </p:sp>
      <p:sp>
        <p:nvSpPr>
          <p:cNvPr id="223" name="02"/>
          <p:cNvSpPr/>
          <p:nvPr/>
        </p:nvSpPr>
        <p:spPr>
          <a:xfrm>
            <a:off x="4836562" y="1865232"/>
            <a:ext cx="570510" cy="570510"/>
          </a:xfrm>
          <a:prstGeom prst="roundRect">
            <a:avLst>
              <a:gd name="adj" fmla="val 15000"/>
            </a:avLst>
          </a:prstGeom>
          <a:gradFill>
            <a:gsLst>
              <a:gs pos="0">
                <a:srgbClr val="698EFF"/>
              </a:gs>
              <a:gs pos="100000">
                <a:srgbClr val="42A3E8"/>
              </a:gs>
            </a:gsLst>
            <a:lin ang="5400000"/>
          </a:gradFill>
          <a:ln w="12700">
            <a:miter lim="400000"/>
          </a:ln>
        </p:spPr>
        <p:txBody>
          <a:bodyPr lIns="25400" tIns="25400" rIns="25400" bIns="25400" anchor="ctr"/>
          <a:lstStyle>
            <a:lvl1pPr defTabSz="584200">
              <a:defRPr sz="4200" b="1">
                <a:solidFill>
                  <a:srgbClr val="FFFFFF"/>
                </a:solidFill>
                <a:effectLst>
                  <a:outerShdw blurRad="38100" dist="12700" dir="5400000" rotWithShape="0">
                    <a:srgbClr val="000000">
                      <a:alpha val="50000"/>
                    </a:srgbClr>
                  </a:outerShdw>
                </a:effectLst>
                <a:latin typeface="MicrosoftYaHeiHeavy"/>
                <a:ea typeface="MicrosoftYaHeiHeavy"/>
                <a:cs typeface="MicrosoftYaHeiHeavy"/>
                <a:sym typeface="MicrosoftYaHeiHeavy"/>
              </a:defRPr>
            </a:lvl1pPr>
          </a:lstStyle>
          <a:p>
            <a:r>
              <a:rPr sz="2100" dirty="0"/>
              <a:t>02</a:t>
            </a:r>
            <a:endParaRPr sz="2100" dirty="0"/>
          </a:p>
        </p:txBody>
      </p:sp>
      <p:sp>
        <p:nvSpPr>
          <p:cNvPr id="224" name="03"/>
          <p:cNvSpPr/>
          <p:nvPr/>
        </p:nvSpPr>
        <p:spPr>
          <a:xfrm>
            <a:off x="8753880" y="1865232"/>
            <a:ext cx="570510" cy="570510"/>
          </a:xfrm>
          <a:prstGeom prst="roundRect">
            <a:avLst>
              <a:gd name="adj" fmla="val 15000"/>
            </a:avLst>
          </a:prstGeom>
          <a:gradFill>
            <a:gsLst>
              <a:gs pos="0">
                <a:srgbClr val="698EFF"/>
              </a:gs>
              <a:gs pos="100000">
                <a:srgbClr val="42A3E8"/>
              </a:gs>
            </a:gsLst>
            <a:lin ang="5400000"/>
          </a:gradFill>
          <a:ln w="12700">
            <a:miter lim="400000"/>
          </a:ln>
        </p:spPr>
        <p:txBody>
          <a:bodyPr lIns="25400" tIns="25400" rIns="25400" bIns="25400" anchor="ctr"/>
          <a:lstStyle>
            <a:lvl1pPr defTabSz="584200">
              <a:defRPr sz="4200" b="1">
                <a:solidFill>
                  <a:srgbClr val="FFFFFF"/>
                </a:solidFill>
                <a:effectLst>
                  <a:outerShdw blurRad="38100" dist="12700" dir="5400000" rotWithShape="0">
                    <a:srgbClr val="000000">
                      <a:alpha val="50000"/>
                    </a:srgbClr>
                  </a:outerShdw>
                </a:effectLst>
                <a:latin typeface="MicrosoftYaHeiHeavy"/>
                <a:ea typeface="MicrosoftYaHeiHeavy"/>
                <a:cs typeface="MicrosoftYaHeiHeavy"/>
                <a:sym typeface="MicrosoftYaHeiHeavy"/>
              </a:defRPr>
            </a:lvl1pPr>
          </a:lstStyle>
          <a:p>
            <a:r>
              <a:rPr sz="2100"/>
              <a:t>03</a:t>
            </a:r>
            <a:endParaRPr sz="2100"/>
          </a:p>
        </p:txBody>
      </p:sp>
      <p:sp>
        <p:nvSpPr>
          <p:cNvPr id="225" name="04"/>
          <p:cNvSpPr/>
          <p:nvPr/>
        </p:nvSpPr>
        <p:spPr>
          <a:xfrm>
            <a:off x="919243" y="3694032"/>
            <a:ext cx="570510" cy="570510"/>
          </a:xfrm>
          <a:prstGeom prst="roundRect">
            <a:avLst>
              <a:gd name="adj" fmla="val 15000"/>
            </a:avLst>
          </a:prstGeom>
          <a:gradFill>
            <a:gsLst>
              <a:gs pos="0">
                <a:srgbClr val="698EFF"/>
              </a:gs>
              <a:gs pos="100000">
                <a:srgbClr val="42A3E8"/>
              </a:gs>
            </a:gsLst>
            <a:lin ang="5400000"/>
          </a:gradFill>
          <a:ln w="12700">
            <a:miter lim="400000"/>
          </a:ln>
        </p:spPr>
        <p:txBody>
          <a:bodyPr lIns="25400" tIns="25400" rIns="25400" bIns="25400" anchor="ctr"/>
          <a:lstStyle>
            <a:lvl1pPr defTabSz="584200">
              <a:defRPr sz="4200" b="1">
                <a:solidFill>
                  <a:srgbClr val="FFFFFF"/>
                </a:solidFill>
                <a:effectLst>
                  <a:outerShdw blurRad="38100" dist="12700" dir="5400000" rotWithShape="0">
                    <a:srgbClr val="000000">
                      <a:alpha val="50000"/>
                    </a:srgbClr>
                  </a:outerShdw>
                </a:effectLst>
                <a:latin typeface="MicrosoftYaHeiHeavy"/>
                <a:ea typeface="MicrosoftYaHeiHeavy"/>
                <a:cs typeface="MicrosoftYaHeiHeavy"/>
                <a:sym typeface="MicrosoftYaHeiHeavy"/>
              </a:defRPr>
            </a:lvl1pPr>
          </a:lstStyle>
          <a:p>
            <a:r>
              <a:rPr sz="2100"/>
              <a:t>04</a:t>
            </a:r>
            <a:endParaRPr sz="2100"/>
          </a:p>
        </p:txBody>
      </p:sp>
      <p:sp>
        <p:nvSpPr>
          <p:cNvPr id="226" name="05"/>
          <p:cNvSpPr/>
          <p:nvPr/>
        </p:nvSpPr>
        <p:spPr>
          <a:xfrm>
            <a:off x="4836562" y="3694032"/>
            <a:ext cx="570510" cy="570510"/>
          </a:xfrm>
          <a:prstGeom prst="roundRect">
            <a:avLst>
              <a:gd name="adj" fmla="val 15000"/>
            </a:avLst>
          </a:prstGeom>
          <a:gradFill>
            <a:gsLst>
              <a:gs pos="0">
                <a:srgbClr val="698EFF"/>
              </a:gs>
              <a:gs pos="100000">
                <a:srgbClr val="42A3E8"/>
              </a:gs>
            </a:gsLst>
            <a:lin ang="5400000"/>
          </a:gradFill>
          <a:ln w="12700">
            <a:miter lim="400000"/>
          </a:ln>
        </p:spPr>
        <p:txBody>
          <a:bodyPr lIns="25400" tIns="25400" rIns="25400" bIns="25400" anchor="ctr"/>
          <a:lstStyle>
            <a:lvl1pPr defTabSz="584200">
              <a:defRPr sz="4200" b="1">
                <a:solidFill>
                  <a:srgbClr val="FFFFFF"/>
                </a:solidFill>
                <a:effectLst>
                  <a:outerShdw blurRad="38100" dist="12700" dir="5400000" rotWithShape="0">
                    <a:srgbClr val="000000">
                      <a:alpha val="50000"/>
                    </a:srgbClr>
                  </a:outerShdw>
                </a:effectLst>
                <a:latin typeface="MicrosoftYaHeiHeavy"/>
                <a:ea typeface="MicrosoftYaHeiHeavy"/>
                <a:cs typeface="MicrosoftYaHeiHeavy"/>
                <a:sym typeface="MicrosoftYaHeiHeavy"/>
              </a:defRPr>
            </a:lvl1pPr>
          </a:lstStyle>
          <a:p>
            <a:r>
              <a:rPr sz="2100"/>
              <a:t>05</a:t>
            </a:r>
            <a:endParaRPr sz="2100"/>
          </a:p>
        </p:txBody>
      </p:sp>
      <p:sp>
        <p:nvSpPr>
          <p:cNvPr id="227" name="06"/>
          <p:cNvSpPr/>
          <p:nvPr/>
        </p:nvSpPr>
        <p:spPr>
          <a:xfrm>
            <a:off x="8753880" y="3694032"/>
            <a:ext cx="570510" cy="570510"/>
          </a:xfrm>
          <a:prstGeom prst="roundRect">
            <a:avLst>
              <a:gd name="adj" fmla="val 15000"/>
            </a:avLst>
          </a:prstGeom>
          <a:gradFill>
            <a:gsLst>
              <a:gs pos="0">
                <a:srgbClr val="698EFF"/>
              </a:gs>
              <a:gs pos="100000">
                <a:srgbClr val="42A3E8"/>
              </a:gs>
            </a:gsLst>
            <a:lin ang="5400000"/>
          </a:gradFill>
          <a:ln w="12700">
            <a:miter lim="400000"/>
          </a:ln>
        </p:spPr>
        <p:txBody>
          <a:bodyPr lIns="25400" tIns="25400" rIns="25400" bIns="25400" anchor="ctr"/>
          <a:lstStyle>
            <a:lvl1pPr defTabSz="584200">
              <a:defRPr sz="4200" b="1">
                <a:solidFill>
                  <a:srgbClr val="FFFFFF"/>
                </a:solidFill>
                <a:effectLst>
                  <a:outerShdw blurRad="38100" dist="12700" dir="5400000" rotWithShape="0">
                    <a:srgbClr val="000000">
                      <a:alpha val="50000"/>
                    </a:srgbClr>
                  </a:outerShdw>
                </a:effectLst>
                <a:latin typeface="MicrosoftYaHeiHeavy"/>
                <a:ea typeface="MicrosoftYaHeiHeavy"/>
                <a:cs typeface="MicrosoftYaHeiHeavy"/>
                <a:sym typeface="MicrosoftYaHeiHeavy"/>
              </a:defRPr>
            </a:lvl1pPr>
          </a:lstStyle>
          <a:p>
            <a:r>
              <a:rPr sz="2100"/>
              <a:t>06</a:t>
            </a:r>
            <a:endParaRPr sz="2100"/>
          </a:p>
        </p:txBody>
      </p:sp>
      <p:sp>
        <p:nvSpPr>
          <p:cNvPr id="16" name="01.…"/>
          <p:cNvSpPr txBox="1"/>
          <p:nvPr/>
        </p:nvSpPr>
        <p:spPr>
          <a:xfrm>
            <a:off x="938293" y="2683616"/>
            <a:ext cx="815340" cy="370840"/>
          </a:xfrm>
          <a:prstGeom prst="rect">
            <a:avLst/>
          </a:prstGeom>
          <a:ln w="12700">
            <a:miter lim="400000"/>
          </a:ln>
        </p:spPr>
        <p:txBody>
          <a:bodyPr wrap="none" lIns="25400" tIns="25400" rIns="25400" bIns="25400" anchor="ctr">
            <a:spAutoFit/>
          </a:bodyPr>
          <a:lstStyle/>
          <a:p>
            <a:pPr algn="l" defTabSz="228600">
              <a:lnSpc>
                <a:spcPts val="2500"/>
              </a:lnSpc>
              <a:defRPr sz="3000" b="1">
                <a:latin typeface="+mj-lt"/>
                <a:ea typeface="+mj-ea"/>
                <a:cs typeface="+mj-cs"/>
                <a:sym typeface="Helvetica"/>
              </a:defRPr>
            </a:pPr>
            <a:r>
              <a:rPr lang="zh-CN" sz="1500" dirty="0" err="1">
                <a:solidFill>
                  <a:schemeClr val="bg1"/>
                </a:solidFill>
                <a:latin typeface="微软雅黑" panose="020B0503020204020204" pitchFamily="34" charset="-122"/>
                <a:ea typeface="微软雅黑" panose="020B0503020204020204" pitchFamily="34" charset="-122"/>
              </a:rPr>
              <a:t>背景介绍</a:t>
            </a:r>
            <a:endParaRPr lang="zh-CN" sz="1500" dirty="0" err="1">
              <a:solidFill>
                <a:schemeClr val="bg1"/>
              </a:solidFill>
              <a:latin typeface="微软雅黑" panose="020B0503020204020204" pitchFamily="34" charset="-122"/>
              <a:ea typeface="微软雅黑" panose="020B0503020204020204" pitchFamily="34" charset="-122"/>
            </a:endParaRPr>
          </a:p>
        </p:txBody>
      </p:sp>
      <p:sp>
        <p:nvSpPr>
          <p:cNvPr id="17" name="02.…"/>
          <p:cNvSpPr txBox="1"/>
          <p:nvPr/>
        </p:nvSpPr>
        <p:spPr>
          <a:xfrm>
            <a:off x="8505008" y="2683529"/>
            <a:ext cx="1067435" cy="370840"/>
          </a:xfrm>
          <a:prstGeom prst="rect">
            <a:avLst/>
          </a:prstGeom>
          <a:ln w="12700">
            <a:miter lim="400000"/>
          </a:ln>
        </p:spPr>
        <p:txBody>
          <a:bodyPr wrap="none" lIns="25400" tIns="25400" rIns="25400" bIns="25400" anchor="ctr">
            <a:spAutoFit/>
          </a:bodyPr>
          <a:lstStyle/>
          <a:p>
            <a:pPr algn="l" defTabSz="228600">
              <a:lnSpc>
                <a:spcPts val="2500"/>
              </a:lnSpc>
              <a:defRPr sz="3000" b="1">
                <a:latin typeface="+mj-lt"/>
                <a:ea typeface="+mj-ea"/>
                <a:cs typeface="+mj-cs"/>
                <a:sym typeface="Helvetica"/>
              </a:defRPr>
            </a:pPr>
            <a:r>
              <a:rPr lang="en-US" sz="1500" b="1" dirty="0" err="1">
                <a:solidFill>
                  <a:schemeClr val="bg1"/>
                </a:solidFill>
                <a:latin typeface="微软雅黑" panose="020B0503020204020204" pitchFamily="34" charset="-122"/>
                <a:ea typeface="微软雅黑" panose="020B0503020204020204" pitchFamily="34" charset="-122"/>
                <a:cs typeface="+mj-cs"/>
              </a:rPr>
              <a:t>patroni</a:t>
            </a:r>
            <a:r>
              <a:rPr lang="zh-CN" altLang="en-US" sz="1500" b="1" dirty="0" err="1">
                <a:solidFill>
                  <a:schemeClr val="bg1"/>
                </a:solidFill>
                <a:latin typeface="微软雅黑" panose="020B0503020204020204" pitchFamily="34" charset="-122"/>
                <a:ea typeface="微软雅黑" panose="020B0503020204020204" pitchFamily="34" charset="-122"/>
                <a:cs typeface="+mj-cs"/>
              </a:rPr>
              <a:t>简介</a:t>
            </a:r>
            <a:endParaRPr sz="600" dirty="0">
              <a:solidFill>
                <a:schemeClr val="bg1"/>
              </a:solidFill>
            </a:endParaRPr>
          </a:p>
        </p:txBody>
      </p:sp>
      <p:sp>
        <p:nvSpPr>
          <p:cNvPr id="18" name="03.…"/>
          <p:cNvSpPr txBox="1"/>
          <p:nvPr/>
        </p:nvSpPr>
        <p:spPr>
          <a:xfrm>
            <a:off x="4592725" y="2683529"/>
            <a:ext cx="1057910" cy="370840"/>
          </a:xfrm>
          <a:prstGeom prst="rect">
            <a:avLst/>
          </a:prstGeom>
          <a:ln w="12700">
            <a:miter lim="400000"/>
          </a:ln>
        </p:spPr>
        <p:txBody>
          <a:bodyPr wrap="none" lIns="25400" tIns="25400" rIns="25400" bIns="25400" anchor="ctr">
            <a:spAutoFit/>
          </a:bodyPr>
          <a:lstStyle/>
          <a:p>
            <a:pPr algn="l" defTabSz="228600">
              <a:lnSpc>
                <a:spcPts val="2500"/>
              </a:lnSpc>
              <a:defRPr sz="3000" b="1">
                <a:latin typeface="+mj-lt"/>
                <a:ea typeface="+mj-ea"/>
                <a:cs typeface="+mj-cs"/>
                <a:sym typeface="Helvetica"/>
              </a:defRPr>
            </a:pPr>
            <a:r>
              <a:rPr lang="en-US" sz="1500" b="1" dirty="0" err="1">
                <a:solidFill>
                  <a:schemeClr val="bg1"/>
                </a:solidFill>
                <a:latin typeface="微软雅黑" panose="020B0503020204020204" pitchFamily="34" charset="-122"/>
                <a:ea typeface="微软雅黑" panose="020B0503020204020204" pitchFamily="34" charset="-122"/>
                <a:cs typeface="+mj-cs"/>
              </a:rPr>
              <a:t>Consul</a:t>
            </a:r>
            <a:r>
              <a:rPr lang="zh-CN" altLang="en-US" sz="1500" b="1" dirty="0" err="1">
                <a:solidFill>
                  <a:schemeClr val="bg1"/>
                </a:solidFill>
                <a:latin typeface="微软雅黑" panose="020B0503020204020204" pitchFamily="34" charset="-122"/>
                <a:ea typeface="微软雅黑" panose="020B0503020204020204" pitchFamily="34" charset="-122"/>
                <a:cs typeface="+mj-cs"/>
              </a:rPr>
              <a:t>简介</a:t>
            </a:r>
            <a:endParaRPr sz="600" dirty="0">
              <a:solidFill>
                <a:schemeClr val="bg1"/>
              </a:solidFill>
            </a:endParaRPr>
          </a:p>
        </p:txBody>
      </p:sp>
      <p:sp>
        <p:nvSpPr>
          <p:cNvPr id="19" name="04.…"/>
          <p:cNvSpPr txBox="1"/>
          <p:nvPr/>
        </p:nvSpPr>
        <p:spPr>
          <a:xfrm>
            <a:off x="938627" y="4511356"/>
            <a:ext cx="835025" cy="370840"/>
          </a:xfrm>
          <a:prstGeom prst="rect">
            <a:avLst/>
          </a:prstGeom>
          <a:ln w="12700">
            <a:miter lim="400000"/>
          </a:ln>
        </p:spPr>
        <p:txBody>
          <a:bodyPr wrap="none" lIns="25400" tIns="25400" rIns="25400" bIns="25400" anchor="ctr">
            <a:spAutoFit/>
          </a:bodyPr>
          <a:lstStyle/>
          <a:p>
            <a:pPr algn="l" defTabSz="228600">
              <a:lnSpc>
                <a:spcPts val="2500"/>
              </a:lnSpc>
              <a:defRPr sz="3000" b="1">
                <a:latin typeface="+mj-lt"/>
                <a:ea typeface="+mj-ea"/>
                <a:cs typeface="+mj-cs"/>
                <a:sym typeface="Helvetica"/>
              </a:defRPr>
            </a:pPr>
            <a:r>
              <a:rPr lang="en-US" sz="1500" b="1" dirty="0" err="1">
                <a:solidFill>
                  <a:schemeClr val="bg1"/>
                </a:solidFill>
                <a:latin typeface="微软雅黑" panose="020B0503020204020204" pitchFamily="34" charset="-122"/>
                <a:ea typeface="微软雅黑" panose="020B0503020204020204" pitchFamily="34" charset="-122"/>
                <a:cs typeface="+mj-cs"/>
              </a:rPr>
              <a:t>HAproxy</a:t>
            </a:r>
            <a:endParaRPr lang="en-US" sz="1500" b="1" dirty="0" err="1">
              <a:solidFill>
                <a:schemeClr val="bg1"/>
              </a:solidFill>
              <a:latin typeface="微软雅黑" panose="020B0503020204020204" pitchFamily="34" charset="-122"/>
              <a:ea typeface="微软雅黑" panose="020B0503020204020204" pitchFamily="34" charset="-122"/>
              <a:cs typeface="+mj-cs"/>
            </a:endParaRPr>
          </a:p>
        </p:txBody>
      </p:sp>
      <p:sp>
        <p:nvSpPr>
          <p:cNvPr id="20" name="05.…"/>
          <p:cNvSpPr txBox="1"/>
          <p:nvPr/>
        </p:nvSpPr>
        <p:spPr>
          <a:xfrm>
            <a:off x="4606374" y="4511356"/>
            <a:ext cx="1031240" cy="370840"/>
          </a:xfrm>
          <a:prstGeom prst="rect">
            <a:avLst/>
          </a:prstGeom>
          <a:ln w="12700">
            <a:miter lim="400000"/>
          </a:ln>
        </p:spPr>
        <p:txBody>
          <a:bodyPr wrap="non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defRPr kumimoji="0" sz="900" b="0" i="0" u="none" strike="noStrike" cap="none" spc="0" normalizeH="0" baseline="0">
                <a:ln>
                  <a:noFill/>
                </a:ln>
                <a:solidFill>
                  <a:srgbClr val="000000"/>
                </a:solidFill>
                <a:effectLst/>
                <a:uFillTx/>
              </a:defRPr>
            </a:defPPr>
            <a:lvl1pPr algn="l" defTabSz="228600">
              <a:lnSpc>
                <a:spcPts val="2500"/>
              </a:lnSpc>
              <a:defRPr sz="1500" b="1">
                <a:latin typeface="微软雅黑" panose="020B0503020204020204" pitchFamily="34" charset="-122"/>
                <a:ea typeface="微软雅黑" panose="020B0503020204020204" pitchFamily="34" charset="-122"/>
                <a:cs typeface="+mj-cs"/>
              </a:defRPr>
            </a:lvl1pPr>
          </a:lstStyle>
          <a:p>
            <a:r>
              <a:rPr lang="en-US" altLang="zh-CN" dirty="0" err="1">
                <a:solidFill>
                  <a:schemeClr val="bg1"/>
                </a:solidFill>
              </a:rPr>
              <a:t>keepalived</a:t>
            </a:r>
            <a:endParaRPr lang="en-US" altLang="zh-CN" dirty="0" err="1">
              <a:solidFill>
                <a:schemeClr val="bg1"/>
              </a:solidFill>
            </a:endParaRPr>
          </a:p>
        </p:txBody>
      </p:sp>
      <p:sp>
        <p:nvSpPr>
          <p:cNvPr id="21" name="06.…"/>
          <p:cNvSpPr txBox="1"/>
          <p:nvPr/>
        </p:nvSpPr>
        <p:spPr>
          <a:xfrm>
            <a:off x="8153805" y="4511356"/>
            <a:ext cx="1771015" cy="370840"/>
          </a:xfrm>
          <a:prstGeom prst="rect">
            <a:avLst/>
          </a:prstGeom>
          <a:ln w="12700">
            <a:miter lim="400000"/>
          </a:ln>
        </p:spPr>
        <p:txBody>
          <a:bodyPr wrap="non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defRPr kumimoji="0" sz="900" b="0" i="0" u="none" strike="noStrike" cap="none" spc="0" normalizeH="0" baseline="0">
                <a:ln>
                  <a:noFill/>
                </a:ln>
                <a:solidFill>
                  <a:srgbClr val="000000"/>
                </a:solidFill>
                <a:effectLst/>
                <a:uFillTx/>
              </a:defRPr>
            </a:defPPr>
            <a:lvl1pPr algn="l" defTabSz="228600">
              <a:lnSpc>
                <a:spcPts val="2500"/>
              </a:lnSpc>
              <a:defRPr sz="1500" b="1">
                <a:latin typeface="微软雅黑" panose="020B0503020204020204" pitchFamily="34" charset="-122"/>
                <a:ea typeface="微软雅黑" panose="020B0503020204020204" pitchFamily="34" charset="-122"/>
                <a:cs typeface="+mj-cs"/>
              </a:defRPr>
            </a:lvl1pPr>
          </a:lstStyle>
          <a:p>
            <a:pPr algn="l"/>
            <a:r>
              <a:rPr lang="zh-CN" dirty="0" err="1">
                <a:solidFill>
                  <a:schemeClr val="bg1"/>
                </a:solidFill>
                <a:sym typeface="+mn-ea"/>
              </a:rPr>
              <a:t>日常运维与注意事项</a:t>
            </a:r>
            <a:endParaRPr lang="zh-CN" dirty="0" err="1">
              <a:solidFill>
                <a:schemeClr val="bg1"/>
              </a:solidFill>
            </a:endParaRPr>
          </a:p>
        </p:txBody>
      </p:sp>
      <p:sp>
        <p:nvSpPr>
          <p:cNvPr id="2" name="矩形 1"/>
          <p:cNvSpPr/>
          <p:nvPr/>
        </p:nvSpPr>
        <p:spPr>
          <a:xfrm>
            <a:off x="270074" y="126710"/>
            <a:ext cx="9394785" cy="646331"/>
          </a:xfrm>
          <a:prstGeom prst="rect">
            <a:avLst/>
          </a:prstGeom>
        </p:spPr>
        <p:txBody>
          <a:bodyPr wrap="square">
            <a:spAutoFit/>
          </a:bodyPr>
          <a:lstStyle/>
          <a:p>
            <a:pPr algn="l">
              <a:defRPr sz="5000" b="1">
                <a:solidFill>
                  <a:srgbClr val="FFFFFF"/>
                </a:solidFill>
                <a:latin typeface="微软雅黑"/>
                <a:ea typeface="微软雅黑"/>
                <a:cs typeface="微软雅黑"/>
                <a:sym typeface="微软雅黑"/>
              </a:defRPr>
            </a:pPr>
            <a:r>
              <a:rPr lang="zh-CN" altLang="en-US" sz="3600" b="1" dirty="0">
                <a:latin typeface="微软雅黑" panose="020B0503020204020204" pitchFamily="34" charset="-122"/>
                <a:ea typeface="微软雅黑" panose="020B0503020204020204" pitchFamily="34" charset="-122"/>
              </a:rPr>
              <a:t>目录</a:t>
            </a:r>
            <a:r>
              <a:rPr lang="zh-CN" altLang="en-US" sz="3600" b="1" dirty="0">
                <a:latin typeface="微软雅黑" panose="020B0503020204020204" pitchFamily="34" charset="-122"/>
                <a:ea typeface="微软雅黑" panose="020B0503020204020204" pitchFamily="34" charset="-122"/>
                <a:cs typeface="Times" panose="00000500000000020000"/>
                <a:sym typeface="Times" panose="00000500000000020000"/>
              </a:rPr>
              <a:t> </a:t>
            </a:r>
            <a:endParaRPr lang="zh-CN" altLang="en-US" sz="3600" b="1" dirty="0">
              <a:latin typeface="微软雅黑" panose="020B0503020204020204" pitchFamily="34" charset="-122"/>
              <a:ea typeface="微软雅黑" panose="020B0503020204020204" pitchFamily="34" charset="-122"/>
              <a:cs typeface="Times" panose="00000500000000020000"/>
              <a:sym typeface="Times" panose="00000500000000020000"/>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1" name="成组"/>
          <p:cNvGrpSpPr/>
          <p:nvPr/>
        </p:nvGrpSpPr>
        <p:grpSpPr>
          <a:xfrm>
            <a:off x="7794298" y="2564984"/>
            <a:ext cx="7216208" cy="1728032"/>
            <a:chOff x="0" y="0"/>
            <a:chExt cx="14432415" cy="3456063"/>
          </a:xfrm>
        </p:grpSpPr>
        <p:sp>
          <p:nvSpPr>
            <p:cNvPr id="278" name="形状"/>
            <p:cNvSpPr/>
            <p:nvPr/>
          </p:nvSpPr>
          <p:spPr>
            <a:xfrm>
              <a:off x="1242797" y="0"/>
              <a:ext cx="13189619" cy="3456064"/>
            </a:xfrm>
            <a:custGeom>
              <a:avLst/>
              <a:gdLst/>
              <a:ahLst/>
              <a:cxnLst>
                <a:cxn ang="0">
                  <a:pos x="wd2" y="hd2"/>
                </a:cxn>
                <a:cxn ang="5400000">
                  <a:pos x="wd2" y="hd2"/>
                </a:cxn>
                <a:cxn ang="10800000">
                  <a:pos x="wd2" y="hd2"/>
                </a:cxn>
                <a:cxn ang="16200000">
                  <a:pos x="wd2" y="hd2"/>
                </a:cxn>
              </a:cxnLst>
              <a:rect l="0" t="0" r="r" b="b"/>
              <a:pathLst>
                <a:path w="21600" h="21600" extrusionOk="0">
                  <a:moveTo>
                    <a:pt x="1677" y="0"/>
                  </a:moveTo>
                  <a:lnTo>
                    <a:pt x="21600" y="0"/>
                  </a:lnTo>
                  <a:lnTo>
                    <a:pt x="19923" y="21600"/>
                  </a:lnTo>
                  <a:lnTo>
                    <a:pt x="0" y="21600"/>
                  </a:lnTo>
                  <a:lnTo>
                    <a:pt x="1677" y="0"/>
                  </a:lnTo>
                  <a:close/>
                </a:path>
              </a:pathLst>
            </a:custGeom>
            <a:gradFill flip="none" rotWithShape="1">
              <a:gsLst>
                <a:gs pos="0">
                  <a:srgbClr val="668FFC">
                    <a:alpha val="10000"/>
                  </a:srgbClr>
                </a:gs>
                <a:gs pos="100000">
                  <a:srgbClr val="42A3E8">
                    <a:alpha val="10000"/>
                  </a:srgbClr>
                </a:gs>
              </a:gsLst>
              <a:lin ang="5400000" scaled="0"/>
            </a:gradFill>
            <a:ln w="12700" cap="flat">
              <a:noFill/>
              <a:miter lim="400000"/>
            </a:ln>
            <a:effectLst/>
          </p:spPr>
          <p:txBody>
            <a:bodyPr wrap="square" lIns="19050" tIns="19050" rIns="19050" bIns="19050" numCol="1" anchor="t">
              <a:noAutofit/>
            </a:bodyPr>
            <a:lstStyle/>
            <a:p>
              <a:pPr>
                <a:defRPr sz="3000">
                  <a:solidFill>
                    <a:srgbClr val="FFFFFF"/>
                  </a:solidFill>
                  <a:latin typeface="Helvetica Light"/>
                  <a:ea typeface="Helvetica Light"/>
                  <a:cs typeface="Helvetica Light"/>
                  <a:sym typeface="Helvetica Light"/>
                </a:defRPr>
              </a:pPr>
              <a:endParaRPr sz="1500"/>
            </a:p>
          </p:txBody>
        </p:sp>
        <p:sp>
          <p:nvSpPr>
            <p:cNvPr id="279" name="形状"/>
            <p:cNvSpPr/>
            <p:nvPr/>
          </p:nvSpPr>
          <p:spPr>
            <a:xfrm>
              <a:off x="1036079" y="0"/>
              <a:ext cx="1600948" cy="3456064"/>
            </a:xfrm>
            <a:custGeom>
              <a:avLst/>
              <a:gdLst/>
              <a:ahLst/>
              <a:cxnLst>
                <a:cxn ang="0">
                  <a:pos x="wd2" y="hd2"/>
                </a:cxn>
                <a:cxn ang="5400000">
                  <a:pos x="wd2" y="hd2"/>
                </a:cxn>
                <a:cxn ang="10800000">
                  <a:pos x="wd2" y="hd2"/>
                </a:cxn>
                <a:cxn ang="16200000">
                  <a:pos x="wd2" y="hd2"/>
                </a:cxn>
              </a:cxnLst>
              <a:rect l="0" t="0" r="r" b="b"/>
              <a:pathLst>
                <a:path w="21600" h="21600" extrusionOk="0">
                  <a:moveTo>
                    <a:pt x="13812" y="0"/>
                  </a:moveTo>
                  <a:lnTo>
                    <a:pt x="21600" y="0"/>
                  </a:lnTo>
                  <a:lnTo>
                    <a:pt x="7788" y="21600"/>
                  </a:lnTo>
                  <a:lnTo>
                    <a:pt x="0" y="21600"/>
                  </a:lnTo>
                  <a:lnTo>
                    <a:pt x="13812" y="0"/>
                  </a:lnTo>
                  <a:close/>
                </a:path>
              </a:pathLst>
            </a:custGeom>
            <a:gradFill flip="none" rotWithShape="1">
              <a:gsLst>
                <a:gs pos="0">
                  <a:srgbClr val="6890FC">
                    <a:alpha val="30167"/>
                  </a:srgbClr>
                </a:gs>
                <a:gs pos="100000">
                  <a:srgbClr val="46A1EB">
                    <a:alpha val="30167"/>
                  </a:srgbClr>
                </a:gs>
              </a:gsLst>
              <a:lin ang="5400000" scaled="0"/>
            </a:gradFill>
            <a:ln w="12700" cap="flat">
              <a:noFill/>
              <a:miter lim="400000"/>
            </a:ln>
            <a:effectLst/>
          </p:spPr>
          <p:txBody>
            <a:bodyPr wrap="square" lIns="19050" tIns="19050" rIns="19050" bIns="19050" numCol="1" anchor="ctr">
              <a:noAutofit/>
            </a:bodyPr>
            <a:lstStyle/>
            <a:p>
              <a:pPr>
                <a:defRPr sz="3000">
                  <a:solidFill>
                    <a:srgbClr val="FFFFFF"/>
                  </a:solidFill>
                  <a:latin typeface="Helvetica Light"/>
                  <a:ea typeface="Helvetica Light"/>
                  <a:cs typeface="Helvetica Light"/>
                  <a:sym typeface="Helvetica Light"/>
                </a:defRPr>
              </a:pPr>
              <a:endParaRPr sz="1500"/>
            </a:p>
          </p:txBody>
        </p:sp>
        <p:sp>
          <p:nvSpPr>
            <p:cNvPr id="280" name="形状"/>
            <p:cNvSpPr/>
            <p:nvPr/>
          </p:nvSpPr>
          <p:spPr>
            <a:xfrm>
              <a:off x="0" y="0"/>
              <a:ext cx="1600948" cy="3456064"/>
            </a:xfrm>
            <a:custGeom>
              <a:avLst/>
              <a:gdLst/>
              <a:ahLst/>
              <a:cxnLst>
                <a:cxn ang="0">
                  <a:pos x="wd2" y="hd2"/>
                </a:cxn>
                <a:cxn ang="5400000">
                  <a:pos x="wd2" y="hd2"/>
                </a:cxn>
                <a:cxn ang="10800000">
                  <a:pos x="wd2" y="hd2"/>
                </a:cxn>
                <a:cxn ang="16200000">
                  <a:pos x="wd2" y="hd2"/>
                </a:cxn>
              </a:cxnLst>
              <a:rect l="0" t="0" r="r" b="b"/>
              <a:pathLst>
                <a:path w="21600" h="21600" extrusionOk="0">
                  <a:moveTo>
                    <a:pt x="13812" y="0"/>
                  </a:moveTo>
                  <a:lnTo>
                    <a:pt x="21600" y="0"/>
                  </a:lnTo>
                  <a:lnTo>
                    <a:pt x="7788" y="21600"/>
                  </a:lnTo>
                  <a:lnTo>
                    <a:pt x="0" y="21600"/>
                  </a:lnTo>
                  <a:lnTo>
                    <a:pt x="13812" y="0"/>
                  </a:lnTo>
                  <a:close/>
                </a:path>
              </a:pathLst>
            </a:custGeom>
            <a:gradFill flip="none" rotWithShape="1">
              <a:gsLst>
                <a:gs pos="0">
                  <a:srgbClr val="698FFC">
                    <a:alpha val="30167"/>
                  </a:srgbClr>
                </a:gs>
                <a:gs pos="100000">
                  <a:srgbClr val="43A2E9">
                    <a:alpha val="30167"/>
                  </a:srgbClr>
                </a:gs>
              </a:gsLst>
              <a:lin ang="5400000" scaled="0"/>
            </a:gradFill>
            <a:ln w="12700" cap="flat">
              <a:noFill/>
              <a:miter lim="400000"/>
            </a:ln>
            <a:effectLst/>
          </p:spPr>
          <p:txBody>
            <a:bodyPr wrap="square" lIns="19050" tIns="19050" rIns="19050" bIns="19050" numCol="1" anchor="ctr">
              <a:noAutofit/>
            </a:bodyPr>
            <a:lstStyle/>
            <a:p>
              <a:pPr>
                <a:defRPr sz="3000">
                  <a:solidFill>
                    <a:srgbClr val="FFFFFF"/>
                  </a:solidFill>
                  <a:latin typeface="Helvetica Light"/>
                  <a:ea typeface="Helvetica Light"/>
                  <a:cs typeface="Helvetica Light"/>
                  <a:sym typeface="Helvetica Light"/>
                </a:defRPr>
              </a:pPr>
              <a:endParaRPr sz="1500"/>
            </a:p>
          </p:txBody>
        </p:sp>
      </p:grpSp>
      <p:sp>
        <p:nvSpPr>
          <p:cNvPr id="283" name="01"/>
          <p:cNvSpPr/>
          <p:nvPr/>
        </p:nvSpPr>
        <p:spPr>
          <a:xfrm>
            <a:off x="700599" y="2476500"/>
            <a:ext cx="1905001" cy="1905000"/>
          </a:xfrm>
          <a:prstGeom prst="roundRect">
            <a:avLst>
              <a:gd name="adj" fmla="val 6667"/>
            </a:avLst>
          </a:prstGeom>
          <a:gradFill>
            <a:gsLst>
              <a:gs pos="0">
                <a:srgbClr val="698EFF"/>
              </a:gs>
              <a:gs pos="100000">
                <a:srgbClr val="42A3E8"/>
              </a:gs>
            </a:gsLst>
            <a:lin ang="5400000"/>
          </a:gradFill>
          <a:ln w="12700">
            <a:miter lim="400000"/>
          </a:ln>
        </p:spPr>
        <p:txBody>
          <a:bodyPr lIns="25400" tIns="25400" rIns="25400" bIns="25400" anchor="ctr"/>
          <a:lstStyle>
            <a:lvl1pPr defTabSz="584200">
              <a:defRPr sz="15000" b="1">
                <a:solidFill>
                  <a:srgbClr val="FFFFFF"/>
                </a:solidFill>
                <a:effectLst>
                  <a:outerShdw blurRad="38100" dist="12700" dir="5400000" rotWithShape="0">
                    <a:srgbClr val="000000">
                      <a:alpha val="50000"/>
                    </a:srgbClr>
                  </a:outerShdw>
                </a:effectLst>
                <a:latin typeface="MicrosoftYaHeiHeavy"/>
                <a:ea typeface="MicrosoftYaHeiHeavy"/>
                <a:cs typeface="MicrosoftYaHeiHeavy"/>
                <a:sym typeface="MicrosoftYaHeiHeavy"/>
              </a:defRPr>
            </a:lvl1pPr>
          </a:lstStyle>
          <a:p>
            <a:r>
              <a:rPr sz="7500"/>
              <a:t>01</a:t>
            </a:r>
            <a:endParaRPr sz="7500"/>
          </a:p>
        </p:txBody>
      </p:sp>
      <p:sp>
        <p:nvSpPr>
          <p:cNvPr id="10" name="文本框 9"/>
          <p:cNvSpPr txBox="1"/>
          <p:nvPr/>
        </p:nvSpPr>
        <p:spPr>
          <a:xfrm>
            <a:off x="4781185" y="2982936"/>
            <a:ext cx="1642745" cy="5321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825500"/>
            <a:r>
              <a:rPr lang="zh-CN" altLang="en-US" b="1" dirty="0">
                <a:solidFill>
                  <a:schemeClr val="bg1"/>
                </a:solidFill>
                <a:latin typeface="微软雅黑" panose="020B0503020204020204" pitchFamily="34" charset="-122"/>
                <a:ea typeface="微软雅黑" panose="020B0503020204020204" pitchFamily="34" charset="-122"/>
                <a:cs typeface="Times" panose="00000500000000020000"/>
                <a:sym typeface="Times" panose="00000500000000020000"/>
              </a:rPr>
              <a:t>背景介绍 </a:t>
            </a:r>
            <a:endParaRPr lang="zh-CN" altLang="en-US" b="1" dirty="0">
              <a:solidFill>
                <a:schemeClr val="bg1"/>
              </a:solidFill>
              <a:latin typeface="微软雅黑" panose="020B0503020204020204" pitchFamily="34" charset="-122"/>
              <a:ea typeface="微软雅黑" panose="020B0503020204020204" pitchFamily="34" charset="-122"/>
              <a:cs typeface="Times" panose="00000500000000020000"/>
              <a:sym typeface="Times" panose="00000500000000020000"/>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Randomised words which don't look even slightly beration. by injected humour, words even slightly. randomised which don't look even slightly humour, words which look even slightly words which"/>
          <p:cNvSpPr txBox="1"/>
          <p:nvPr/>
        </p:nvSpPr>
        <p:spPr>
          <a:xfrm>
            <a:off x="197485" y="1507490"/>
            <a:ext cx="9641840" cy="271780"/>
          </a:xfrm>
          <a:prstGeom prst="rect">
            <a:avLst/>
          </a:prstGeom>
          <a:ln w="12700">
            <a:miter lim="400000"/>
          </a:ln>
        </p:spPr>
        <p:txBody>
          <a:bodyPr wrap="square" lIns="25400" tIns="25400" rIns="25400" bIns="25400" anchor="ctr">
            <a:spAutoFit/>
          </a:bodyPr>
          <a:lstStyle>
            <a:lvl1pPr algn="l">
              <a:lnSpc>
                <a:spcPct val="120000"/>
              </a:lnSpc>
              <a:defRPr sz="2400">
                <a:solidFill>
                  <a:srgbClr val="FFFFFF"/>
                </a:solidFill>
                <a:latin typeface="+mj-lt"/>
                <a:ea typeface="+mj-ea"/>
                <a:cs typeface="+mj-cs"/>
                <a:sym typeface="Helvetica"/>
              </a:defRPr>
            </a:lvl1pPr>
          </a:lstStyle>
          <a:p>
            <a:r>
              <a:rPr lang="zh-CN" sz="1200" dirty="0" err="1"/>
              <a:t>今天给大家分享的是</a:t>
            </a:r>
            <a:r>
              <a:rPr lang="en-US" altLang="zh-CN" sz="1200" dirty="0" err="1"/>
              <a:t>PostgreSQL</a:t>
            </a:r>
            <a:r>
              <a:rPr lang="zh-CN" altLang="en-US" sz="1200" dirty="0" err="1"/>
              <a:t>一主两从流复制</a:t>
            </a:r>
            <a:r>
              <a:rPr lang="en-US" altLang="zh-CN" sz="1200" dirty="0" err="1"/>
              <a:t>+patroni+consul+haproxy+keepalive</a:t>
            </a:r>
            <a:r>
              <a:rPr lang="zh-CN" altLang="en-US" sz="1200" dirty="0" err="1"/>
              <a:t>的</a:t>
            </a:r>
            <a:r>
              <a:rPr lang="en-US" altLang="zh-CN" sz="1200" dirty="0" err="1"/>
              <a:t>PG</a:t>
            </a:r>
            <a:r>
              <a:rPr lang="zh-CN" altLang="en-US" sz="1200" dirty="0" err="1"/>
              <a:t>高可用架构。</a:t>
            </a:r>
            <a:endParaRPr lang="zh-CN" altLang="en-US" sz="1200" dirty="0" err="1"/>
          </a:p>
        </p:txBody>
      </p:sp>
      <p:sp>
        <p:nvSpPr>
          <p:cNvPr id="259" name="这里可以是一段简短的职位介绍"/>
          <p:cNvSpPr txBox="1"/>
          <p:nvPr/>
        </p:nvSpPr>
        <p:spPr>
          <a:xfrm>
            <a:off x="265430" y="932180"/>
            <a:ext cx="2323465" cy="281305"/>
          </a:xfrm>
          <a:prstGeom prst="rect">
            <a:avLst/>
          </a:prstGeom>
          <a:ln w="12700">
            <a:miter lim="400000"/>
          </a:ln>
        </p:spPr>
        <p:txBody>
          <a:bodyPr wrap="square" lIns="25400" tIns="25400" rIns="25400" bIns="25400" anchor="ctr">
            <a:spAutoFit/>
          </a:bodyPr>
          <a:lstStyle>
            <a:lvl1pPr>
              <a:defRPr sz="3000" b="1">
                <a:solidFill>
                  <a:srgbClr val="FFFFFF"/>
                </a:solidFill>
                <a:latin typeface="MicrosoftYaHeiSemibold"/>
                <a:ea typeface="MicrosoftYaHeiSemibold"/>
                <a:cs typeface="MicrosoftYaHeiSemibold"/>
                <a:sym typeface="MicrosoftYaHeiSemibold"/>
              </a:defRPr>
            </a:lvl1pPr>
          </a:lstStyle>
          <a:p>
            <a:pPr algn="l"/>
            <a:r>
              <a:rPr lang="en-US" altLang="zh-CN" sz="1500"/>
              <a:t>1.</a:t>
            </a:r>
            <a:r>
              <a:rPr lang="zh-CN" altLang="en-US" sz="1500"/>
              <a:t>分享的是什么？</a:t>
            </a:r>
            <a:endParaRPr lang="zh-CN" altLang="en-US" sz="1500"/>
          </a:p>
        </p:txBody>
      </p:sp>
      <p:sp>
        <p:nvSpPr>
          <p:cNvPr id="7" name="矩形 6"/>
          <p:cNvSpPr/>
          <p:nvPr/>
        </p:nvSpPr>
        <p:spPr>
          <a:xfrm>
            <a:off x="296314" y="119991"/>
            <a:ext cx="8192375" cy="645160"/>
          </a:xfrm>
          <a:prstGeom prst="rect">
            <a:avLst/>
          </a:prstGeom>
        </p:spPr>
        <p:txBody>
          <a:bodyPr wrap="square">
            <a:spAutoFit/>
          </a:bodyPr>
          <a:p>
            <a:pPr algn="l">
              <a:defRPr sz="5000" b="1">
                <a:solidFill>
                  <a:srgbClr val="FFFFFF"/>
                </a:solidFill>
                <a:latin typeface="微软雅黑"/>
                <a:ea typeface="微软雅黑"/>
                <a:cs typeface="微软雅黑"/>
                <a:sym typeface="微软雅黑"/>
              </a:defRPr>
            </a:pPr>
            <a:r>
              <a:rPr lang="zh-CN" altLang="en-US" sz="3600" b="1" dirty="0" err="1">
                <a:latin typeface="微软雅黑" panose="020B0503020204020204" pitchFamily="34" charset="-122"/>
                <a:ea typeface="微软雅黑" panose="020B0503020204020204" pitchFamily="34" charset="-122"/>
              </a:rPr>
              <a:t>背景介绍</a:t>
            </a:r>
            <a:endParaRPr lang="zh-CN" altLang="en-US" sz="3600" b="1" dirty="0" err="1">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159375" y="932180"/>
            <a:ext cx="6889115" cy="5737860"/>
          </a:xfrm>
          <a:prstGeom prst="rect">
            <a:avLst/>
          </a:prstGeom>
        </p:spPr>
      </p:pic>
      <p:pic>
        <p:nvPicPr>
          <p:cNvPr id="4" name="图片 3"/>
          <p:cNvPicPr>
            <a:picLocks noChangeAspect="1"/>
          </p:cNvPicPr>
          <p:nvPr/>
        </p:nvPicPr>
        <p:blipFill>
          <a:blip r:embed="rId2"/>
          <a:stretch>
            <a:fillRect/>
          </a:stretch>
        </p:blipFill>
        <p:spPr>
          <a:xfrm>
            <a:off x="0" y="1380490"/>
            <a:ext cx="9021445" cy="4807585"/>
          </a:xfrm>
          <a:prstGeom prst="rect">
            <a:avLst/>
          </a:prstGeom>
        </p:spPr>
      </p:pic>
      <p:pic>
        <p:nvPicPr>
          <p:cNvPr id="2" name="图片 1"/>
          <p:cNvPicPr>
            <a:picLocks noChangeAspect="1"/>
          </p:cNvPicPr>
          <p:nvPr/>
        </p:nvPicPr>
        <p:blipFill>
          <a:blip r:embed="rId3"/>
          <a:stretch>
            <a:fillRect/>
          </a:stretch>
        </p:blipFill>
        <p:spPr>
          <a:xfrm>
            <a:off x="1341755" y="1193165"/>
            <a:ext cx="9853895" cy="496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blinds(horizontal)">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3" fill="hold" nodeType="clickEffect">
                                  <p:stCondLst>
                                    <p:cond delay="0"/>
                                  </p:stCondLst>
                                  <p:childTnLst>
                                    <p:anim calcmode="lin" valueType="num">
                                      <p:cBhvr additive="base">
                                        <p:cTn id="11" dur="1000"/>
                                        <p:tgtEl>
                                          <p:spTgt spid="2"/>
                                        </p:tgtEl>
                                        <p:attrNameLst>
                                          <p:attrName>ppt_x</p:attrName>
                                        </p:attrNameLst>
                                      </p:cBhvr>
                                      <p:tavLst>
                                        <p:tav tm="0">
                                          <p:val>
                                            <p:strVal val="ppt_x"/>
                                          </p:val>
                                        </p:tav>
                                        <p:tav tm="100000">
                                          <p:val>
                                            <p:strVal val="1+ppt_w/2"/>
                                          </p:val>
                                        </p:tav>
                                      </p:tavLst>
                                    </p:anim>
                                    <p:anim calcmode="lin" valueType="num">
                                      <p:cBhvr additive="base">
                                        <p:cTn id="12" dur="1000"/>
                                        <p:tgtEl>
                                          <p:spTgt spid="2"/>
                                        </p:tgtEl>
                                        <p:attrNameLst>
                                          <p:attrName>ppt_y</p:attrName>
                                        </p:attrNameLst>
                                      </p:cBhvr>
                                      <p:tavLst>
                                        <p:tav tm="0">
                                          <p:val>
                                            <p:strVal val="ppt_y"/>
                                          </p:val>
                                        </p:tav>
                                        <p:tav tm="100000">
                                          <p:val>
                                            <p:strVal val="0-ppt_h/2"/>
                                          </p:val>
                                        </p:tav>
                                      </p:tavLst>
                                    </p:anim>
                                    <p:set>
                                      <p:cBhvr>
                                        <p:cTn id="13" dur="1" fill="hold">
                                          <p:stCondLst>
                                            <p:cond delay="998"/>
                                          </p:stCondLst>
                                        </p:cTn>
                                        <p:tgtEl>
                                          <p:spTgt spid="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1+#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linds(horizontal)">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02"/>
          <p:cNvSpPr/>
          <p:nvPr/>
        </p:nvSpPr>
        <p:spPr>
          <a:xfrm>
            <a:off x="700599" y="2476500"/>
            <a:ext cx="1905001" cy="1905000"/>
          </a:xfrm>
          <a:prstGeom prst="roundRect">
            <a:avLst>
              <a:gd name="adj" fmla="val 6667"/>
            </a:avLst>
          </a:prstGeom>
          <a:gradFill>
            <a:gsLst>
              <a:gs pos="0">
                <a:srgbClr val="698EFF"/>
              </a:gs>
              <a:gs pos="100000">
                <a:srgbClr val="42A3E8"/>
              </a:gs>
            </a:gsLst>
            <a:lin ang="5400000"/>
          </a:gradFill>
          <a:ln w="12700">
            <a:miter lim="400000"/>
          </a:ln>
        </p:spPr>
        <p:txBody>
          <a:bodyPr lIns="25400" tIns="25400" rIns="25400" bIns="25400" anchor="ctr"/>
          <a:lstStyle>
            <a:lvl1pPr defTabSz="584200">
              <a:defRPr sz="15000" b="1">
                <a:solidFill>
                  <a:srgbClr val="FFFFFF"/>
                </a:solidFill>
                <a:effectLst>
                  <a:outerShdw blurRad="38100" dist="12700" dir="5400000" rotWithShape="0">
                    <a:srgbClr val="000000">
                      <a:alpha val="50000"/>
                    </a:srgbClr>
                  </a:outerShdw>
                </a:effectLst>
                <a:latin typeface="MicrosoftYaHeiHeavy"/>
                <a:ea typeface="MicrosoftYaHeiHeavy"/>
                <a:cs typeface="MicrosoftYaHeiHeavy"/>
                <a:sym typeface="MicrosoftYaHeiHeavy"/>
              </a:defRPr>
            </a:lvl1pPr>
          </a:lstStyle>
          <a:p>
            <a:r>
              <a:rPr sz="7500" dirty="0"/>
              <a:t>0</a:t>
            </a:r>
            <a:r>
              <a:rPr lang="en-US" sz="7500" dirty="0"/>
              <a:t>2</a:t>
            </a:r>
            <a:endParaRPr lang="en-US" sz="7500" dirty="0"/>
          </a:p>
        </p:txBody>
      </p:sp>
      <p:grpSp>
        <p:nvGrpSpPr>
          <p:cNvPr id="292" name="成组"/>
          <p:cNvGrpSpPr/>
          <p:nvPr/>
        </p:nvGrpSpPr>
        <p:grpSpPr>
          <a:xfrm>
            <a:off x="7794298" y="2564984"/>
            <a:ext cx="7216208" cy="1728032"/>
            <a:chOff x="0" y="0"/>
            <a:chExt cx="14432415" cy="3456063"/>
          </a:xfrm>
        </p:grpSpPr>
        <p:sp>
          <p:nvSpPr>
            <p:cNvPr id="289" name="形状"/>
            <p:cNvSpPr/>
            <p:nvPr/>
          </p:nvSpPr>
          <p:spPr>
            <a:xfrm>
              <a:off x="1242797" y="0"/>
              <a:ext cx="13189619" cy="3456064"/>
            </a:xfrm>
            <a:custGeom>
              <a:avLst/>
              <a:gdLst/>
              <a:ahLst/>
              <a:cxnLst>
                <a:cxn ang="0">
                  <a:pos x="wd2" y="hd2"/>
                </a:cxn>
                <a:cxn ang="5400000">
                  <a:pos x="wd2" y="hd2"/>
                </a:cxn>
                <a:cxn ang="10800000">
                  <a:pos x="wd2" y="hd2"/>
                </a:cxn>
                <a:cxn ang="16200000">
                  <a:pos x="wd2" y="hd2"/>
                </a:cxn>
              </a:cxnLst>
              <a:rect l="0" t="0" r="r" b="b"/>
              <a:pathLst>
                <a:path w="21600" h="21600" extrusionOk="0">
                  <a:moveTo>
                    <a:pt x="1677" y="0"/>
                  </a:moveTo>
                  <a:lnTo>
                    <a:pt x="21600" y="0"/>
                  </a:lnTo>
                  <a:lnTo>
                    <a:pt x="19923" y="21600"/>
                  </a:lnTo>
                  <a:lnTo>
                    <a:pt x="0" y="21600"/>
                  </a:lnTo>
                  <a:lnTo>
                    <a:pt x="1677" y="0"/>
                  </a:lnTo>
                  <a:close/>
                </a:path>
              </a:pathLst>
            </a:custGeom>
            <a:gradFill flip="none" rotWithShape="1">
              <a:gsLst>
                <a:gs pos="0">
                  <a:srgbClr val="668FFC">
                    <a:alpha val="10000"/>
                  </a:srgbClr>
                </a:gs>
                <a:gs pos="100000">
                  <a:srgbClr val="42A3E8">
                    <a:alpha val="10000"/>
                  </a:srgbClr>
                </a:gs>
              </a:gsLst>
              <a:lin ang="5400000" scaled="0"/>
            </a:gradFill>
            <a:ln w="12700" cap="flat">
              <a:noFill/>
              <a:miter lim="400000"/>
            </a:ln>
            <a:effectLst/>
          </p:spPr>
          <p:txBody>
            <a:bodyPr wrap="square" lIns="19050" tIns="19050" rIns="19050" bIns="19050" numCol="1" anchor="t">
              <a:noAutofit/>
            </a:bodyPr>
            <a:lstStyle/>
            <a:p>
              <a:pPr>
                <a:defRPr sz="3000">
                  <a:solidFill>
                    <a:srgbClr val="FFFFFF"/>
                  </a:solidFill>
                  <a:latin typeface="Helvetica Light"/>
                  <a:ea typeface="Helvetica Light"/>
                  <a:cs typeface="Helvetica Light"/>
                  <a:sym typeface="Helvetica Light"/>
                </a:defRPr>
              </a:pPr>
              <a:endParaRPr sz="1500"/>
            </a:p>
          </p:txBody>
        </p:sp>
        <p:sp>
          <p:nvSpPr>
            <p:cNvPr id="290" name="形状"/>
            <p:cNvSpPr/>
            <p:nvPr/>
          </p:nvSpPr>
          <p:spPr>
            <a:xfrm>
              <a:off x="1036079" y="0"/>
              <a:ext cx="1600948" cy="3456064"/>
            </a:xfrm>
            <a:custGeom>
              <a:avLst/>
              <a:gdLst/>
              <a:ahLst/>
              <a:cxnLst>
                <a:cxn ang="0">
                  <a:pos x="wd2" y="hd2"/>
                </a:cxn>
                <a:cxn ang="5400000">
                  <a:pos x="wd2" y="hd2"/>
                </a:cxn>
                <a:cxn ang="10800000">
                  <a:pos x="wd2" y="hd2"/>
                </a:cxn>
                <a:cxn ang="16200000">
                  <a:pos x="wd2" y="hd2"/>
                </a:cxn>
              </a:cxnLst>
              <a:rect l="0" t="0" r="r" b="b"/>
              <a:pathLst>
                <a:path w="21600" h="21600" extrusionOk="0">
                  <a:moveTo>
                    <a:pt x="13812" y="0"/>
                  </a:moveTo>
                  <a:lnTo>
                    <a:pt x="21600" y="0"/>
                  </a:lnTo>
                  <a:lnTo>
                    <a:pt x="7788" y="21600"/>
                  </a:lnTo>
                  <a:lnTo>
                    <a:pt x="0" y="21600"/>
                  </a:lnTo>
                  <a:lnTo>
                    <a:pt x="13812" y="0"/>
                  </a:lnTo>
                  <a:close/>
                </a:path>
              </a:pathLst>
            </a:custGeom>
            <a:gradFill flip="none" rotWithShape="1">
              <a:gsLst>
                <a:gs pos="0">
                  <a:srgbClr val="6890FC">
                    <a:alpha val="30167"/>
                  </a:srgbClr>
                </a:gs>
                <a:gs pos="100000">
                  <a:srgbClr val="46A1EB">
                    <a:alpha val="30167"/>
                  </a:srgbClr>
                </a:gs>
              </a:gsLst>
              <a:lin ang="5400000" scaled="0"/>
            </a:gradFill>
            <a:ln w="12700" cap="flat">
              <a:noFill/>
              <a:miter lim="400000"/>
            </a:ln>
            <a:effectLst/>
          </p:spPr>
          <p:txBody>
            <a:bodyPr wrap="square" lIns="19050" tIns="19050" rIns="19050" bIns="19050" numCol="1" anchor="ctr">
              <a:noAutofit/>
            </a:bodyPr>
            <a:lstStyle/>
            <a:p>
              <a:pPr>
                <a:defRPr sz="3000">
                  <a:solidFill>
                    <a:srgbClr val="FFFFFF"/>
                  </a:solidFill>
                  <a:latin typeface="Helvetica Light"/>
                  <a:ea typeface="Helvetica Light"/>
                  <a:cs typeface="Helvetica Light"/>
                  <a:sym typeface="Helvetica Light"/>
                </a:defRPr>
              </a:pPr>
              <a:endParaRPr sz="1500"/>
            </a:p>
          </p:txBody>
        </p:sp>
        <p:sp>
          <p:nvSpPr>
            <p:cNvPr id="291" name="形状"/>
            <p:cNvSpPr/>
            <p:nvPr/>
          </p:nvSpPr>
          <p:spPr>
            <a:xfrm>
              <a:off x="0" y="0"/>
              <a:ext cx="1600948" cy="3456064"/>
            </a:xfrm>
            <a:custGeom>
              <a:avLst/>
              <a:gdLst/>
              <a:ahLst/>
              <a:cxnLst>
                <a:cxn ang="0">
                  <a:pos x="wd2" y="hd2"/>
                </a:cxn>
                <a:cxn ang="5400000">
                  <a:pos x="wd2" y="hd2"/>
                </a:cxn>
                <a:cxn ang="10800000">
                  <a:pos x="wd2" y="hd2"/>
                </a:cxn>
                <a:cxn ang="16200000">
                  <a:pos x="wd2" y="hd2"/>
                </a:cxn>
              </a:cxnLst>
              <a:rect l="0" t="0" r="r" b="b"/>
              <a:pathLst>
                <a:path w="21600" h="21600" extrusionOk="0">
                  <a:moveTo>
                    <a:pt x="13812" y="0"/>
                  </a:moveTo>
                  <a:lnTo>
                    <a:pt x="21600" y="0"/>
                  </a:lnTo>
                  <a:lnTo>
                    <a:pt x="7788" y="21600"/>
                  </a:lnTo>
                  <a:lnTo>
                    <a:pt x="0" y="21600"/>
                  </a:lnTo>
                  <a:lnTo>
                    <a:pt x="13812" y="0"/>
                  </a:lnTo>
                  <a:close/>
                </a:path>
              </a:pathLst>
            </a:custGeom>
            <a:gradFill flip="none" rotWithShape="1">
              <a:gsLst>
                <a:gs pos="0">
                  <a:srgbClr val="698FFC">
                    <a:alpha val="30167"/>
                  </a:srgbClr>
                </a:gs>
                <a:gs pos="100000">
                  <a:srgbClr val="43A2E9">
                    <a:alpha val="30167"/>
                  </a:srgbClr>
                </a:gs>
              </a:gsLst>
              <a:lin ang="5400000" scaled="0"/>
            </a:gradFill>
            <a:ln w="12700" cap="flat">
              <a:noFill/>
              <a:miter lim="400000"/>
            </a:ln>
            <a:effectLst/>
          </p:spPr>
          <p:txBody>
            <a:bodyPr wrap="square" lIns="19050" tIns="19050" rIns="19050" bIns="19050" numCol="1" anchor="ctr">
              <a:noAutofit/>
            </a:bodyPr>
            <a:lstStyle/>
            <a:p>
              <a:pPr>
                <a:defRPr sz="3000">
                  <a:solidFill>
                    <a:srgbClr val="FFFFFF"/>
                  </a:solidFill>
                  <a:latin typeface="Helvetica Light"/>
                  <a:ea typeface="Helvetica Light"/>
                  <a:cs typeface="Helvetica Light"/>
                  <a:sym typeface="Helvetica Light"/>
                </a:defRPr>
              </a:pPr>
              <a:endParaRPr sz="1500"/>
            </a:p>
          </p:txBody>
        </p:sp>
      </p:grpSp>
      <p:sp>
        <p:nvSpPr>
          <p:cNvPr id="10" name="文本框 9"/>
          <p:cNvSpPr txBox="1"/>
          <p:nvPr/>
        </p:nvSpPr>
        <p:spPr>
          <a:xfrm>
            <a:off x="4760044" y="2976498"/>
            <a:ext cx="1209040" cy="5321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defRPr kumimoji="0" sz="900" b="0" i="0" u="none" strike="noStrike" cap="none" spc="0" normalizeH="0" baseline="0">
                <a:ln>
                  <a:noFill/>
                </a:ln>
                <a:solidFill>
                  <a:srgbClr val="000000"/>
                </a:solidFill>
                <a:effectLst/>
                <a:uFillTx/>
              </a:defRPr>
            </a:defPPr>
            <a:lvl1pPr defTabSz="825500">
              <a:defRPr b="1">
                <a:latin typeface="微软雅黑" panose="020B0503020204020204" pitchFamily="34" charset="-122"/>
                <a:ea typeface="微软雅黑" panose="020B0503020204020204" pitchFamily="34" charset="-122"/>
              </a:defRPr>
            </a:lvl1pPr>
          </a:lstStyle>
          <a:p>
            <a:r>
              <a:rPr lang="en-US" altLang="zh-CN" dirty="0">
                <a:solidFill>
                  <a:schemeClr val="bg1"/>
                </a:solidFill>
              </a:rPr>
              <a:t>consul</a:t>
            </a:r>
            <a:endParaRPr lang="en-US" altLang="zh-CN" dirty="0">
              <a:solidFill>
                <a:schemeClr val="bg1"/>
              </a:solidFill>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Randomised words which don't look even slightly beration. by injected humour, words even slightly. randomised which don't look even slightly humour, words which look even slightly words which"/>
          <p:cNvSpPr txBox="1"/>
          <p:nvPr/>
        </p:nvSpPr>
        <p:spPr>
          <a:xfrm>
            <a:off x="296545" y="1256983"/>
            <a:ext cx="6299200" cy="1377950"/>
          </a:xfrm>
          <a:prstGeom prst="rect">
            <a:avLst/>
          </a:prstGeom>
          <a:ln w="12700">
            <a:miter lim="400000"/>
          </a:ln>
        </p:spPr>
        <p:txBody>
          <a:bodyPr wrap="square" lIns="25400" tIns="25400" rIns="25400" bIns="25400" anchor="ctr">
            <a:spAutoFit/>
          </a:bodyPr>
          <a:lstStyle>
            <a:lvl1pPr algn="l">
              <a:lnSpc>
                <a:spcPct val="120000"/>
              </a:lnSpc>
              <a:defRPr sz="2400">
                <a:solidFill>
                  <a:srgbClr val="FFFFFF"/>
                </a:solidFill>
                <a:latin typeface="+mj-lt"/>
                <a:ea typeface="+mj-ea"/>
                <a:cs typeface="+mj-cs"/>
                <a:sym typeface="Helvetica"/>
              </a:defRPr>
            </a:lvl1pPr>
          </a:lstStyle>
          <a:p>
            <a:r>
              <a:rPr sz="1200" dirty="0" err="1"/>
              <a:t>Consul 是 HashiCorp 公司推出的开源工具，用于实现分布式系统的</a:t>
            </a:r>
            <a:r>
              <a:rPr sz="1200" b="1" dirty="0" err="1">
                <a:solidFill>
                  <a:srgbClr val="FF0000"/>
                </a:solidFill>
                <a:latin typeface="Helvetica Bold" charset="0"/>
              </a:rPr>
              <a:t>服务发现与配置</a:t>
            </a:r>
            <a:r>
              <a:rPr sz="1200" dirty="0" err="1"/>
              <a:t>。与其它分布式服务注册与发现的方案，Consul 的方案更“一站式”，内置了服务注册与发现框 架、分布一致性协议实现、健康检查、Key/Value 存储、多数据中心方案，不再需要依赖其它工具（比如 ZooKeeper 等）。使用起来也较 为简单。Consul 使用 Go 语言编写，因此具有天然可移植性(支持Linux、windows和Mac OS X)；安装包仅包含一个可执行文件，方便部署，与 Docker 等轻量级容器可无缝配合。</a:t>
            </a:r>
            <a:endParaRPr sz="1200" dirty="0" err="1"/>
          </a:p>
        </p:txBody>
      </p:sp>
      <p:sp>
        <p:nvSpPr>
          <p:cNvPr id="259" name="这里可以是一段简短的职位介绍"/>
          <p:cNvSpPr txBox="1"/>
          <p:nvPr/>
        </p:nvSpPr>
        <p:spPr>
          <a:xfrm>
            <a:off x="265430" y="932180"/>
            <a:ext cx="2323465" cy="281305"/>
          </a:xfrm>
          <a:prstGeom prst="rect">
            <a:avLst/>
          </a:prstGeom>
          <a:ln w="12700">
            <a:miter lim="400000"/>
          </a:ln>
        </p:spPr>
        <p:txBody>
          <a:bodyPr wrap="square" lIns="25400" tIns="25400" rIns="25400" bIns="25400" anchor="ctr">
            <a:spAutoFit/>
          </a:bodyPr>
          <a:lstStyle>
            <a:lvl1pPr>
              <a:defRPr sz="3000" b="1">
                <a:solidFill>
                  <a:srgbClr val="FFFFFF"/>
                </a:solidFill>
                <a:latin typeface="MicrosoftYaHeiSemibold"/>
                <a:ea typeface="MicrosoftYaHeiSemibold"/>
                <a:cs typeface="MicrosoftYaHeiSemibold"/>
                <a:sym typeface="MicrosoftYaHeiSemibold"/>
              </a:defRPr>
            </a:lvl1pPr>
          </a:lstStyle>
          <a:p>
            <a:pPr algn="l"/>
            <a:r>
              <a:rPr lang="en-US" altLang="zh-CN" sz="1500"/>
              <a:t>consul</a:t>
            </a:r>
            <a:r>
              <a:rPr lang="zh-CN" altLang="en-US" sz="1500"/>
              <a:t>简介</a:t>
            </a:r>
            <a:endParaRPr lang="zh-CN" altLang="en-US" sz="1500"/>
          </a:p>
        </p:txBody>
      </p:sp>
      <p:sp>
        <p:nvSpPr>
          <p:cNvPr id="7" name="矩形 6"/>
          <p:cNvSpPr/>
          <p:nvPr/>
        </p:nvSpPr>
        <p:spPr>
          <a:xfrm>
            <a:off x="296314" y="119991"/>
            <a:ext cx="8192375" cy="645160"/>
          </a:xfrm>
          <a:prstGeom prst="rect">
            <a:avLst/>
          </a:prstGeom>
        </p:spPr>
        <p:txBody>
          <a:bodyPr wrap="square">
            <a:spAutoFit/>
          </a:bodyPr>
          <a:p>
            <a:pPr algn="l">
              <a:defRPr sz="5000" b="1">
                <a:solidFill>
                  <a:srgbClr val="FFFFFF"/>
                </a:solidFill>
                <a:latin typeface="微软雅黑"/>
                <a:ea typeface="微软雅黑"/>
                <a:cs typeface="微软雅黑"/>
                <a:sym typeface="微软雅黑"/>
              </a:defRPr>
            </a:pPr>
            <a:r>
              <a:rPr lang="en-US" altLang="zh-CN" sz="3600" b="1" dirty="0" err="1">
                <a:latin typeface="微软雅黑" panose="020B0503020204020204" pitchFamily="34" charset="-122"/>
                <a:ea typeface="微软雅黑" panose="020B0503020204020204" pitchFamily="34" charset="-122"/>
              </a:rPr>
              <a:t>consul</a:t>
            </a:r>
            <a:endParaRPr lang="en-US" altLang="zh-CN" sz="3600" b="1" dirty="0" err="1">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6595745" y="932180"/>
            <a:ext cx="5434330" cy="5261610"/>
          </a:xfrm>
          <a:prstGeom prst="rect">
            <a:avLst/>
          </a:prstGeom>
        </p:spPr>
      </p:pic>
      <p:sp>
        <p:nvSpPr>
          <p:cNvPr id="5" name="这里可以是一段简短的职位介绍"/>
          <p:cNvSpPr txBox="1"/>
          <p:nvPr/>
        </p:nvSpPr>
        <p:spPr>
          <a:xfrm>
            <a:off x="296545" y="2679065"/>
            <a:ext cx="2323465" cy="281305"/>
          </a:xfrm>
          <a:prstGeom prst="rect">
            <a:avLst/>
          </a:prstGeom>
          <a:ln w="12700">
            <a:miter lim="400000"/>
          </a:ln>
        </p:spPr>
        <p:txBody>
          <a:bodyPr wrap="square" lIns="25400" tIns="25400" rIns="25400" bIns="25400" anchor="ctr">
            <a:spAutoFit/>
          </a:bodyPr>
          <a:lstStyle>
            <a:lvl1pPr>
              <a:defRPr sz="3000" b="1">
                <a:solidFill>
                  <a:srgbClr val="FFFFFF"/>
                </a:solidFill>
                <a:latin typeface="MicrosoftYaHeiSemibold"/>
                <a:ea typeface="MicrosoftYaHeiSemibold"/>
                <a:cs typeface="MicrosoftYaHeiSemibold"/>
                <a:sym typeface="MicrosoftYaHeiSemibold"/>
              </a:defRPr>
            </a:lvl1pPr>
          </a:lstStyle>
          <a:p>
            <a:pPr algn="l"/>
            <a:r>
              <a:rPr lang="en-US" altLang="zh-CN" sz="1500"/>
              <a:t>consul</a:t>
            </a:r>
            <a:r>
              <a:rPr lang="zh-CN" altLang="en-US" sz="1500"/>
              <a:t>的优势</a:t>
            </a:r>
            <a:endParaRPr lang="zh-CN" altLang="en-US" sz="1500"/>
          </a:p>
        </p:txBody>
      </p:sp>
      <p:sp>
        <p:nvSpPr>
          <p:cNvPr id="6" name="Randomised words which don't look even slightly beration. by injected humour, words even slightly. randomised which don't look even slightly humour, words which look even slightly words which"/>
          <p:cNvSpPr txBox="1"/>
          <p:nvPr/>
        </p:nvSpPr>
        <p:spPr>
          <a:xfrm>
            <a:off x="296545" y="3004186"/>
            <a:ext cx="6299200" cy="1820545"/>
          </a:xfrm>
          <a:prstGeom prst="rect">
            <a:avLst/>
          </a:prstGeom>
          <a:ln w="12700">
            <a:miter lim="400000"/>
          </a:ln>
        </p:spPr>
        <p:txBody>
          <a:bodyPr wrap="square" lIns="25400" tIns="25400" rIns="25400" bIns="25400" anchor="ctr">
            <a:spAutoFit/>
          </a:bodyPr>
          <a:lstStyle>
            <a:lvl1pPr algn="l">
              <a:lnSpc>
                <a:spcPct val="120000"/>
              </a:lnSpc>
              <a:defRPr sz="2400">
                <a:solidFill>
                  <a:srgbClr val="FFFFFF"/>
                </a:solidFill>
                <a:latin typeface="+mj-lt"/>
                <a:ea typeface="+mj-ea"/>
                <a:cs typeface="+mj-cs"/>
                <a:sym typeface="Helvetica"/>
              </a:defRPr>
            </a:lvl1pPr>
          </a:lstStyle>
          <a:p>
            <a:r>
              <a:rPr lang="en-US" sz="1200" dirty="0" err="1"/>
              <a:t>1.</a:t>
            </a:r>
            <a:r>
              <a:rPr sz="1200" dirty="0" err="1"/>
              <a:t>使用 Raft 算法来保证一致性, 比复杂的 Paxos 算法更直接. 相比较而言, zookeeper 采用的是 Paxos, 而 etcd 使用的则是 Raft。</a:t>
            </a:r>
            <a:endParaRPr sz="1200" dirty="0" err="1"/>
          </a:p>
          <a:p>
            <a:r>
              <a:rPr lang="en-US" sz="1200" dirty="0" err="1"/>
              <a:t>2.</a:t>
            </a:r>
            <a:r>
              <a:rPr sz="1200" dirty="0" err="1"/>
              <a:t>支持多数据中心，内外网的服务采用不同的端口进行监听。 多数据中心集群可以避免单数据中心的单点故障,而其部署则需要考虑网络延迟, 分片等情况等。 zookeeper 和 etcd 均不提供多数据中心功能的支持。</a:t>
            </a:r>
            <a:endParaRPr sz="1200" dirty="0" err="1"/>
          </a:p>
          <a:p>
            <a:r>
              <a:rPr lang="en-US" sz="1200" dirty="0" err="1"/>
              <a:t>3.</a:t>
            </a:r>
            <a:r>
              <a:rPr sz="1200" dirty="0" err="1"/>
              <a:t>支持健康检查。 etcd 不提供此功能。</a:t>
            </a:r>
            <a:endParaRPr sz="1200" dirty="0" err="1"/>
          </a:p>
          <a:p>
            <a:r>
              <a:rPr lang="en-US" sz="1200" dirty="0" err="1"/>
              <a:t>4.</a:t>
            </a:r>
            <a:r>
              <a:rPr sz="1200" dirty="0" err="1"/>
              <a:t>支持 http 和 dns 协议接口。 zookeeper 的集成较为复杂, etcd 只支持 http 协议。</a:t>
            </a:r>
            <a:endParaRPr sz="1200" dirty="0" err="1"/>
          </a:p>
          <a:p>
            <a:r>
              <a:rPr lang="en-US" sz="1200" dirty="0" err="1"/>
              <a:t>5.</a:t>
            </a:r>
            <a:r>
              <a:rPr sz="1200" dirty="0" err="1"/>
              <a:t>官方提供 web 管理界面, etcd 无此功能。</a:t>
            </a:r>
            <a:endParaRPr sz="1200" dirty="0" err="1"/>
          </a:p>
        </p:txBody>
      </p:sp>
      <p:sp>
        <p:nvSpPr>
          <p:cNvPr id="10" name="Randomised words which don't look even slightly beration. by injected humour, words even slightly. randomised which don't look even slightly humour, words which look even slightly words which"/>
          <p:cNvSpPr txBox="1"/>
          <p:nvPr/>
        </p:nvSpPr>
        <p:spPr>
          <a:xfrm>
            <a:off x="296545" y="5083176"/>
            <a:ext cx="6299200" cy="1156335"/>
          </a:xfrm>
          <a:prstGeom prst="rect">
            <a:avLst/>
          </a:prstGeom>
          <a:ln w="12700">
            <a:miter lim="400000"/>
          </a:ln>
        </p:spPr>
        <p:txBody>
          <a:bodyPr wrap="square" lIns="25400" tIns="25400" rIns="25400" bIns="25400" anchor="ctr">
            <a:spAutoFit/>
          </a:bodyPr>
          <a:lstStyle>
            <a:lvl1pPr algn="l">
              <a:lnSpc>
                <a:spcPct val="120000"/>
              </a:lnSpc>
              <a:defRPr sz="2400">
                <a:solidFill>
                  <a:srgbClr val="FFFFFF"/>
                </a:solidFill>
                <a:latin typeface="+mj-lt"/>
                <a:ea typeface="+mj-ea"/>
                <a:cs typeface="+mj-cs"/>
                <a:sym typeface="Helvetica"/>
              </a:defRPr>
            </a:lvl1pPr>
          </a:lstStyle>
          <a:p>
            <a:r>
              <a:rPr lang="en-US" sz="1200" dirty="0" err="1"/>
              <a:t>1.</a:t>
            </a:r>
            <a:r>
              <a:rPr sz="1200" dirty="0" err="1"/>
              <a:t>服务发现</a:t>
            </a:r>
            <a:r>
              <a:rPr lang="zh-CN" sz="1200" dirty="0" err="1">
                <a:ea typeface="宋体" charset="0"/>
              </a:rPr>
              <a:t>：consul通过DNS或者HTTP接口使服务注册和服务发现变的很容易</a:t>
            </a:r>
            <a:endParaRPr lang="zh-CN" sz="1200" dirty="0" err="1">
              <a:ea typeface="宋体" charset="0"/>
            </a:endParaRPr>
          </a:p>
          <a:p>
            <a:r>
              <a:rPr lang="en-US" sz="1200" dirty="0" err="1"/>
              <a:t>2.</a:t>
            </a:r>
            <a:r>
              <a:rPr sz="1200" dirty="0" err="1"/>
              <a:t>健康检查</a:t>
            </a:r>
            <a:r>
              <a:rPr lang="zh-CN" sz="1200" dirty="0" err="1">
                <a:ea typeface="宋体" charset="0"/>
              </a:rPr>
              <a:t>：健康检测使consul可以快速的告警在集群中的操作。和服务发现的集成，可以防止服务转发到故障的服务上面。</a:t>
            </a:r>
            <a:endParaRPr lang="zh-CN" sz="1200" dirty="0" err="1">
              <a:ea typeface="宋体" charset="0"/>
            </a:endParaRPr>
          </a:p>
          <a:p>
            <a:r>
              <a:rPr lang="en-US" sz="1200" dirty="0" err="1"/>
              <a:t>3.</a:t>
            </a:r>
            <a:r>
              <a:rPr sz="1200" dirty="0" err="1"/>
              <a:t>Key/Value 存储</a:t>
            </a:r>
            <a:r>
              <a:rPr lang="zh-CN" sz="1200" dirty="0" err="1">
                <a:ea typeface="宋体" charset="0"/>
              </a:rPr>
              <a:t>：用来存储动态配置的系统。提供简单的HTTP接口</a:t>
            </a:r>
            <a:endParaRPr lang="zh-CN" sz="1200" dirty="0" err="1">
              <a:ea typeface="宋体" charset="0"/>
            </a:endParaRPr>
          </a:p>
          <a:p>
            <a:r>
              <a:rPr lang="en-US" sz="1200" dirty="0" err="1"/>
              <a:t>4.</a:t>
            </a:r>
            <a:r>
              <a:rPr sz="1200" dirty="0" err="1"/>
              <a:t>多数据中心</a:t>
            </a:r>
            <a:r>
              <a:rPr lang="zh-CN" sz="1200" dirty="0" err="1">
                <a:ea typeface="宋体" charset="0"/>
              </a:rPr>
              <a:t>：无需复杂的配置，即可支持。</a:t>
            </a:r>
            <a:endParaRPr lang="zh-CN" sz="1200" dirty="0" err="1">
              <a:ea typeface="宋体" charset="0"/>
            </a:endParaRPr>
          </a:p>
        </p:txBody>
      </p:sp>
      <p:sp>
        <p:nvSpPr>
          <p:cNvPr id="11" name="这里可以是一段简短的职位介绍"/>
          <p:cNvSpPr txBox="1"/>
          <p:nvPr/>
        </p:nvSpPr>
        <p:spPr>
          <a:xfrm>
            <a:off x="296545" y="4868545"/>
            <a:ext cx="2323465" cy="281305"/>
          </a:xfrm>
          <a:prstGeom prst="rect">
            <a:avLst/>
          </a:prstGeom>
          <a:ln w="12700">
            <a:miter lim="400000"/>
          </a:ln>
        </p:spPr>
        <p:txBody>
          <a:bodyPr wrap="square" lIns="25400" tIns="25400" rIns="25400" bIns="25400" anchor="ctr">
            <a:spAutoFit/>
          </a:bodyPr>
          <a:lstStyle>
            <a:lvl1pPr>
              <a:defRPr sz="3000" b="1">
                <a:solidFill>
                  <a:srgbClr val="FFFFFF"/>
                </a:solidFill>
                <a:latin typeface="MicrosoftYaHeiSemibold"/>
                <a:ea typeface="MicrosoftYaHeiSemibold"/>
                <a:cs typeface="MicrosoftYaHeiSemibold"/>
                <a:sym typeface="MicrosoftYaHeiSemibold"/>
              </a:defRPr>
            </a:lvl1pPr>
          </a:lstStyle>
          <a:p>
            <a:pPr algn="l"/>
            <a:r>
              <a:rPr lang="en-US" altLang="zh-CN" sz="1500"/>
              <a:t>consul</a:t>
            </a:r>
            <a:r>
              <a:rPr lang="zh-CN" altLang="en-US" sz="1500"/>
              <a:t>特性</a:t>
            </a:r>
            <a:endParaRPr lang="zh-CN" altLang="en-US" sz="1500"/>
          </a:p>
        </p:txBody>
      </p:sp>
    </p:spTree>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这里可以是一段简短的职位介绍"/>
          <p:cNvSpPr txBox="1"/>
          <p:nvPr/>
        </p:nvSpPr>
        <p:spPr>
          <a:xfrm>
            <a:off x="265430" y="932180"/>
            <a:ext cx="2323465" cy="281305"/>
          </a:xfrm>
          <a:prstGeom prst="rect">
            <a:avLst/>
          </a:prstGeom>
          <a:ln w="12700">
            <a:miter lim="400000"/>
          </a:ln>
        </p:spPr>
        <p:txBody>
          <a:bodyPr wrap="square" lIns="25400" tIns="25400" rIns="25400" bIns="25400" anchor="ctr">
            <a:spAutoFit/>
          </a:bodyPr>
          <a:lstStyle>
            <a:lvl1pPr>
              <a:defRPr sz="3000" b="1">
                <a:solidFill>
                  <a:srgbClr val="FFFFFF"/>
                </a:solidFill>
                <a:latin typeface="MicrosoftYaHeiSemibold"/>
                <a:ea typeface="MicrosoftYaHeiSemibold"/>
                <a:cs typeface="MicrosoftYaHeiSemibold"/>
                <a:sym typeface="MicrosoftYaHeiSemibold"/>
              </a:defRPr>
            </a:lvl1pPr>
          </a:lstStyle>
          <a:p>
            <a:pPr algn="l"/>
            <a:r>
              <a:rPr lang="en-US" altLang="zh-CN" sz="1500"/>
              <a:t>consul</a:t>
            </a:r>
            <a:r>
              <a:rPr lang="zh-CN" altLang="en-US" sz="1500"/>
              <a:t>架构</a:t>
            </a:r>
            <a:endParaRPr lang="zh-CN" altLang="en-US" sz="1500"/>
          </a:p>
        </p:txBody>
      </p:sp>
      <p:sp>
        <p:nvSpPr>
          <p:cNvPr id="7" name="矩形 6"/>
          <p:cNvSpPr/>
          <p:nvPr/>
        </p:nvSpPr>
        <p:spPr>
          <a:xfrm>
            <a:off x="296314" y="119991"/>
            <a:ext cx="8192375" cy="645160"/>
          </a:xfrm>
          <a:prstGeom prst="rect">
            <a:avLst/>
          </a:prstGeom>
        </p:spPr>
        <p:txBody>
          <a:bodyPr wrap="square">
            <a:spAutoFit/>
          </a:bodyPr>
          <a:p>
            <a:pPr algn="l">
              <a:defRPr sz="5000" b="1">
                <a:solidFill>
                  <a:srgbClr val="FFFFFF"/>
                </a:solidFill>
                <a:latin typeface="微软雅黑"/>
                <a:ea typeface="微软雅黑"/>
                <a:cs typeface="微软雅黑"/>
                <a:sym typeface="微软雅黑"/>
              </a:defRPr>
            </a:pPr>
            <a:r>
              <a:rPr lang="en-US" altLang="zh-CN" sz="3600" b="1" dirty="0" err="1">
                <a:latin typeface="微软雅黑" panose="020B0503020204020204" pitchFamily="34" charset="-122"/>
                <a:ea typeface="微软雅黑" panose="020B0503020204020204" pitchFamily="34" charset="-122"/>
              </a:rPr>
              <a:t>consul</a:t>
            </a:r>
            <a:endParaRPr lang="en-US" altLang="zh-CN" sz="3600" b="1" dirty="0" err="1">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04775" y="1380490"/>
            <a:ext cx="4787265" cy="4750435"/>
          </a:xfrm>
          <a:prstGeom prst="rect">
            <a:avLst/>
          </a:prstGeom>
        </p:spPr>
      </p:pic>
      <p:sp>
        <p:nvSpPr>
          <p:cNvPr id="8" name="文本框 7"/>
          <p:cNvSpPr txBox="1"/>
          <p:nvPr/>
        </p:nvSpPr>
        <p:spPr>
          <a:xfrm>
            <a:off x="5104765" y="949960"/>
            <a:ext cx="6837045" cy="33020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consul</a:t>
            </a: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支持跨数据中心同步数据</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Consul 目前一般使用 client-Server 模式，服务注册不再向 consul-Server进行注册，而是向服务所在机器的 consul-client 进行注册，通过 Consul-Client 将注册信息同步到 Consul-Server 机器中。</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consul</a:t>
            </a: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角色：</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1.</a:t>
            </a: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client: 客户端模式, 无状态, 将 HTTP 和 DNS 接口请求转发给局域网内的服务端集群，本身是不持久化这些信息。</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2.</a:t>
            </a: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server: 服务端, 保存配置信息, 高可用集群, 在局域网内与本地客户端通讯, 通过广域网与其它数据中心通讯。每个数据中心的 server 数量推荐为 3 个或是 5 个。与</a:t>
            </a:r>
            <a:r>
              <a:rPr kumimoji="0" lang="en-US" altLang="zh-CN"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client</a:t>
            </a: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最大不同是会把所有的信息持久化到本地。</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3.server-leader</a:t>
            </a: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：也是</a:t>
            </a:r>
            <a:r>
              <a:rPr kumimoji="0" lang="en-US" altLang="zh-CN"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server</a:t>
            </a:r>
            <a:r>
              <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rPr>
              <a:t>的一种，不同的是，它需要负责同步注册的信息给其它的SERVER，同时也要负责各个节点的健康监测。</a:t>
            </a:r>
            <a:endParaRPr kumimoji="0" lang="zh-CN" altLang="en-US" sz="1600" b="0" i="0" u="none" strike="noStrike" cap="none" spc="0" normalizeH="0" baseline="0">
              <a:ln>
                <a:noFill/>
              </a:ln>
              <a:solidFill>
                <a:schemeClr val="bg1"/>
              </a:solidFill>
              <a:effectLst/>
              <a:uFillTx/>
              <a:latin typeface="微软雅黑" charset="0"/>
              <a:ea typeface="微软雅黑" charset="0"/>
              <a:cs typeface="+mn-cs"/>
              <a:sym typeface="Gill Sans" panose="020B0502020104020203"/>
            </a:endParaRPr>
          </a:p>
        </p:txBody>
      </p:sp>
      <p:pic>
        <p:nvPicPr>
          <p:cNvPr id="10" name="图片 9"/>
          <p:cNvPicPr>
            <a:picLocks noChangeAspect="1"/>
          </p:cNvPicPr>
          <p:nvPr/>
        </p:nvPicPr>
        <p:blipFill>
          <a:blip r:embed="rId2"/>
          <a:stretch>
            <a:fillRect/>
          </a:stretch>
        </p:blipFill>
        <p:spPr>
          <a:xfrm>
            <a:off x="6637655" y="4213225"/>
            <a:ext cx="3771900" cy="1917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02"/>
          <p:cNvSpPr/>
          <p:nvPr/>
        </p:nvSpPr>
        <p:spPr>
          <a:xfrm>
            <a:off x="700599" y="2476500"/>
            <a:ext cx="1905001" cy="1905000"/>
          </a:xfrm>
          <a:prstGeom prst="roundRect">
            <a:avLst>
              <a:gd name="adj" fmla="val 6667"/>
            </a:avLst>
          </a:prstGeom>
          <a:gradFill>
            <a:gsLst>
              <a:gs pos="0">
                <a:srgbClr val="698EFF"/>
              </a:gs>
              <a:gs pos="100000">
                <a:srgbClr val="42A3E8"/>
              </a:gs>
            </a:gsLst>
            <a:lin ang="5400000"/>
          </a:gradFill>
          <a:ln w="12700">
            <a:miter lim="400000"/>
          </a:ln>
        </p:spPr>
        <p:txBody>
          <a:bodyPr lIns="25400" tIns="25400" rIns="25400" bIns="25400" anchor="ctr"/>
          <a:lstStyle>
            <a:lvl1pPr defTabSz="584200">
              <a:defRPr sz="15000" b="1">
                <a:solidFill>
                  <a:srgbClr val="FFFFFF"/>
                </a:solidFill>
                <a:effectLst>
                  <a:outerShdw blurRad="38100" dist="12700" dir="5400000" rotWithShape="0">
                    <a:srgbClr val="000000">
                      <a:alpha val="50000"/>
                    </a:srgbClr>
                  </a:outerShdw>
                </a:effectLst>
                <a:latin typeface="MicrosoftYaHeiHeavy"/>
                <a:ea typeface="MicrosoftYaHeiHeavy"/>
                <a:cs typeface="MicrosoftYaHeiHeavy"/>
                <a:sym typeface="MicrosoftYaHeiHeavy"/>
              </a:defRPr>
            </a:lvl1pPr>
          </a:lstStyle>
          <a:p>
            <a:r>
              <a:rPr sz="7500"/>
              <a:t>0</a:t>
            </a:r>
            <a:r>
              <a:rPr lang="en-US" sz="7500"/>
              <a:t>3</a:t>
            </a:r>
            <a:endParaRPr lang="en-US" sz="7500"/>
          </a:p>
        </p:txBody>
      </p:sp>
      <p:grpSp>
        <p:nvGrpSpPr>
          <p:cNvPr id="292" name="成组"/>
          <p:cNvGrpSpPr/>
          <p:nvPr/>
        </p:nvGrpSpPr>
        <p:grpSpPr>
          <a:xfrm>
            <a:off x="7794298" y="2564984"/>
            <a:ext cx="7216208" cy="1728032"/>
            <a:chOff x="0" y="0"/>
            <a:chExt cx="14432415" cy="3456063"/>
          </a:xfrm>
        </p:grpSpPr>
        <p:sp>
          <p:nvSpPr>
            <p:cNvPr id="289" name="形状"/>
            <p:cNvSpPr/>
            <p:nvPr/>
          </p:nvSpPr>
          <p:spPr>
            <a:xfrm>
              <a:off x="1242797" y="0"/>
              <a:ext cx="13189619" cy="3456064"/>
            </a:xfrm>
            <a:custGeom>
              <a:avLst/>
              <a:gdLst/>
              <a:ahLst/>
              <a:cxnLst>
                <a:cxn ang="0">
                  <a:pos x="wd2" y="hd2"/>
                </a:cxn>
                <a:cxn ang="5400000">
                  <a:pos x="wd2" y="hd2"/>
                </a:cxn>
                <a:cxn ang="10800000">
                  <a:pos x="wd2" y="hd2"/>
                </a:cxn>
                <a:cxn ang="16200000">
                  <a:pos x="wd2" y="hd2"/>
                </a:cxn>
              </a:cxnLst>
              <a:rect l="0" t="0" r="r" b="b"/>
              <a:pathLst>
                <a:path w="21600" h="21600" extrusionOk="0">
                  <a:moveTo>
                    <a:pt x="1677" y="0"/>
                  </a:moveTo>
                  <a:lnTo>
                    <a:pt x="21600" y="0"/>
                  </a:lnTo>
                  <a:lnTo>
                    <a:pt x="19923" y="21600"/>
                  </a:lnTo>
                  <a:lnTo>
                    <a:pt x="0" y="21600"/>
                  </a:lnTo>
                  <a:lnTo>
                    <a:pt x="1677" y="0"/>
                  </a:lnTo>
                  <a:close/>
                </a:path>
              </a:pathLst>
            </a:custGeom>
            <a:gradFill flip="none" rotWithShape="1">
              <a:gsLst>
                <a:gs pos="0">
                  <a:srgbClr val="668FFC">
                    <a:alpha val="10000"/>
                  </a:srgbClr>
                </a:gs>
                <a:gs pos="100000">
                  <a:srgbClr val="42A3E8">
                    <a:alpha val="10000"/>
                  </a:srgbClr>
                </a:gs>
              </a:gsLst>
              <a:lin ang="5400000" scaled="0"/>
            </a:gradFill>
            <a:ln w="12700" cap="flat">
              <a:noFill/>
              <a:miter lim="400000"/>
            </a:ln>
            <a:effectLst/>
          </p:spPr>
          <p:txBody>
            <a:bodyPr wrap="square" lIns="19050" tIns="19050" rIns="19050" bIns="19050" numCol="1" anchor="t">
              <a:noAutofit/>
            </a:bodyPr>
            <a:lstStyle/>
            <a:p>
              <a:pPr>
                <a:defRPr sz="3000">
                  <a:solidFill>
                    <a:srgbClr val="FFFFFF"/>
                  </a:solidFill>
                  <a:latin typeface="Helvetica Light"/>
                  <a:ea typeface="Helvetica Light"/>
                  <a:cs typeface="Helvetica Light"/>
                  <a:sym typeface="Helvetica Light"/>
                </a:defRPr>
              </a:pPr>
              <a:endParaRPr sz="1500"/>
            </a:p>
          </p:txBody>
        </p:sp>
        <p:sp>
          <p:nvSpPr>
            <p:cNvPr id="290" name="形状"/>
            <p:cNvSpPr/>
            <p:nvPr/>
          </p:nvSpPr>
          <p:spPr>
            <a:xfrm>
              <a:off x="1036079" y="0"/>
              <a:ext cx="1600948" cy="3456064"/>
            </a:xfrm>
            <a:custGeom>
              <a:avLst/>
              <a:gdLst/>
              <a:ahLst/>
              <a:cxnLst>
                <a:cxn ang="0">
                  <a:pos x="wd2" y="hd2"/>
                </a:cxn>
                <a:cxn ang="5400000">
                  <a:pos x="wd2" y="hd2"/>
                </a:cxn>
                <a:cxn ang="10800000">
                  <a:pos x="wd2" y="hd2"/>
                </a:cxn>
                <a:cxn ang="16200000">
                  <a:pos x="wd2" y="hd2"/>
                </a:cxn>
              </a:cxnLst>
              <a:rect l="0" t="0" r="r" b="b"/>
              <a:pathLst>
                <a:path w="21600" h="21600" extrusionOk="0">
                  <a:moveTo>
                    <a:pt x="13812" y="0"/>
                  </a:moveTo>
                  <a:lnTo>
                    <a:pt x="21600" y="0"/>
                  </a:lnTo>
                  <a:lnTo>
                    <a:pt x="7788" y="21600"/>
                  </a:lnTo>
                  <a:lnTo>
                    <a:pt x="0" y="21600"/>
                  </a:lnTo>
                  <a:lnTo>
                    <a:pt x="13812" y="0"/>
                  </a:lnTo>
                  <a:close/>
                </a:path>
              </a:pathLst>
            </a:custGeom>
            <a:gradFill flip="none" rotWithShape="1">
              <a:gsLst>
                <a:gs pos="0">
                  <a:srgbClr val="6890FC">
                    <a:alpha val="30167"/>
                  </a:srgbClr>
                </a:gs>
                <a:gs pos="100000">
                  <a:srgbClr val="46A1EB">
                    <a:alpha val="30167"/>
                  </a:srgbClr>
                </a:gs>
              </a:gsLst>
              <a:lin ang="5400000" scaled="0"/>
            </a:gradFill>
            <a:ln w="12700" cap="flat">
              <a:noFill/>
              <a:miter lim="400000"/>
            </a:ln>
            <a:effectLst/>
          </p:spPr>
          <p:txBody>
            <a:bodyPr wrap="square" lIns="19050" tIns="19050" rIns="19050" bIns="19050" numCol="1" anchor="ctr">
              <a:noAutofit/>
            </a:bodyPr>
            <a:lstStyle/>
            <a:p>
              <a:pPr>
                <a:defRPr sz="3000">
                  <a:solidFill>
                    <a:srgbClr val="FFFFFF"/>
                  </a:solidFill>
                  <a:latin typeface="Helvetica Light"/>
                  <a:ea typeface="Helvetica Light"/>
                  <a:cs typeface="Helvetica Light"/>
                  <a:sym typeface="Helvetica Light"/>
                </a:defRPr>
              </a:pPr>
              <a:endParaRPr sz="1500"/>
            </a:p>
          </p:txBody>
        </p:sp>
        <p:sp>
          <p:nvSpPr>
            <p:cNvPr id="291" name="形状"/>
            <p:cNvSpPr/>
            <p:nvPr/>
          </p:nvSpPr>
          <p:spPr>
            <a:xfrm>
              <a:off x="0" y="0"/>
              <a:ext cx="1600948" cy="3456064"/>
            </a:xfrm>
            <a:custGeom>
              <a:avLst/>
              <a:gdLst/>
              <a:ahLst/>
              <a:cxnLst>
                <a:cxn ang="0">
                  <a:pos x="wd2" y="hd2"/>
                </a:cxn>
                <a:cxn ang="5400000">
                  <a:pos x="wd2" y="hd2"/>
                </a:cxn>
                <a:cxn ang="10800000">
                  <a:pos x="wd2" y="hd2"/>
                </a:cxn>
                <a:cxn ang="16200000">
                  <a:pos x="wd2" y="hd2"/>
                </a:cxn>
              </a:cxnLst>
              <a:rect l="0" t="0" r="r" b="b"/>
              <a:pathLst>
                <a:path w="21600" h="21600" extrusionOk="0">
                  <a:moveTo>
                    <a:pt x="13812" y="0"/>
                  </a:moveTo>
                  <a:lnTo>
                    <a:pt x="21600" y="0"/>
                  </a:lnTo>
                  <a:lnTo>
                    <a:pt x="7788" y="21600"/>
                  </a:lnTo>
                  <a:lnTo>
                    <a:pt x="0" y="21600"/>
                  </a:lnTo>
                  <a:lnTo>
                    <a:pt x="13812" y="0"/>
                  </a:lnTo>
                  <a:close/>
                </a:path>
              </a:pathLst>
            </a:custGeom>
            <a:gradFill flip="none" rotWithShape="1">
              <a:gsLst>
                <a:gs pos="0">
                  <a:srgbClr val="698FFC">
                    <a:alpha val="30167"/>
                  </a:srgbClr>
                </a:gs>
                <a:gs pos="100000">
                  <a:srgbClr val="43A2E9">
                    <a:alpha val="30167"/>
                  </a:srgbClr>
                </a:gs>
              </a:gsLst>
              <a:lin ang="5400000" scaled="0"/>
            </a:gradFill>
            <a:ln w="12700" cap="flat">
              <a:noFill/>
              <a:miter lim="400000"/>
            </a:ln>
            <a:effectLst/>
          </p:spPr>
          <p:txBody>
            <a:bodyPr wrap="square" lIns="19050" tIns="19050" rIns="19050" bIns="19050" numCol="1" anchor="ctr">
              <a:noAutofit/>
            </a:bodyPr>
            <a:lstStyle/>
            <a:p>
              <a:pPr>
                <a:defRPr sz="3000">
                  <a:solidFill>
                    <a:srgbClr val="FFFFFF"/>
                  </a:solidFill>
                  <a:latin typeface="Helvetica Light"/>
                  <a:ea typeface="Helvetica Light"/>
                  <a:cs typeface="Helvetica Light"/>
                  <a:sym typeface="Helvetica Light"/>
                </a:defRPr>
              </a:pPr>
              <a:endParaRPr sz="1500"/>
            </a:p>
          </p:txBody>
        </p:sp>
      </p:grpSp>
      <p:sp>
        <p:nvSpPr>
          <p:cNvPr id="10" name="文本框 9"/>
          <p:cNvSpPr txBox="1"/>
          <p:nvPr/>
        </p:nvSpPr>
        <p:spPr>
          <a:xfrm>
            <a:off x="4724484" y="2976498"/>
            <a:ext cx="1280160" cy="5321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defRPr kumimoji="0" sz="900" b="0" i="0" u="none" strike="noStrike" cap="none" spc="0" normalizeH="0" baseline="0">
                <a:ln>
                  <a:noFill/>
                </a:ln>
                <a:solidFill>
                  <a:srgbClr val="000000"/>
                </a:solidFill>
                <a:effectLst/>
                <a:uFillTx/>
              </a:defRPr>
            </a:defPPr>
            <a:lvl1pPr defTabSz="825500">
              <a:defRPr b="1">
                <a:latin typeface="微软雅黑" panose="020B0503020204020204" pitchFamily="34" charset="-122"/>
                <a:ea typeface="微软雅黑" panose="020B0503020204020204" pitchFamily="34" charset="-122"/>
              </a:defRPr>
            </a:lvl1pPr>
          </a:lstStyle>
          <a:p>
            <a:r>
              <a:rPr lang="en-US" altLang="zh-CN" dirty="0">
                <a:solidFill>
                  <a:schemeClr val="bg1"/>
                </a:solidFill>
              </a:rPr>
              <a:t>patroni</a:t>
            </a:r>
            <a:endParaRPr lang="en-US" altLang="zh-CN" dirty="0">
              <a:solidFill>
                <a:schemeClr val="bg1"/>
              </a:solidFill>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Randomised words which don't look even slightly beration. by injected humour, words even slightly. randomised which don't look even slightly humour, words which look even slightly words which"/>
          <p:cNvSpPr txBox="1"/>
          <p:nvPr/>
        </p:nvSpPr>
        <p:spPr>
          <a:xfrm>
            <a:off x="197485" y="1380173"/>
            <a:ext cx="10714990" cy="935355"/>
          </a:xfrm>
          <a:prstGeom prst="rect">
            <a:avLst/>
          </a:prstGeom>
          <a:ln w="12700">
            <a:miter lim="400000"/>
          </a:ln>
        </p:spPr>
        <p:txBody>
          <a:bodyPr wrap="square" lIns="25400" tIns="25400" rIns="25400" bIns="25400" anchor="ctr">
            <a:spAutoFit/>
          </a:bodyPr>
          <a:lstStyle>
            <a:lvl1pPr algn="l">
              <a:lnSpc>
                <a:spcPct val="120000"/>
              </a:lnSpc>
              <a:defRPr sz="2400">
                <a:solidFill>
                  <a:srgbClr val="FFFFFF"/>
                </a:solidFill>
                <a:latin typeface="+mj-lt"/>
                <a:ea typeface="+mj-ea"/>
                <a:cs typeface="+mj-cs"/>
                <a:sym typeface="Helvetica"/>
              </a:defRPr>
            </a:lvl1pPr>
          </a:lstStyle>
          <a:p>
            <a:r>
              <a:rPr lang="en-US" altLang="zh-CN" sz="1200" dirty="0" err="1"/>
              <a:t>Patroni</a:t>
            </a:r>
            <a:r>
              <a:rPr lang="zh-CN" altLang="en-US" sz="1200" dirty="0" err="1"/>
              <a:t>是</a:t>
            </a:r>
            <a:r>
              <a:rPr lang="en-US" altLang="zh-CN" sz="1200" dirty="0" err="1"/>
              <a:t>Zalando</a:t>
            </a:r>
            <a:r>
              <a:rPr lang="zh-CN" altLang="en-US" sz="1200" dirty="0" err="1"/>
              <a:t>开发的数据库高可用管理软件，起源于Compose项目Governor的一个分支，用于编排和实现自动化</a:t>
            </a:r>
            <a:r>
              <a:rPr lang="en-US" altLang="zh-CN" sz="1200" dirty="0" err="1"/>
              <a:t>PostgreSQL</a:t>
            </a:r>
            <a:r>
              <a:rPr lang="zh-CN" altLang="en-US" sz="1200" dirty="0" err="1"/>
              <a:t>集群的管理过程。与</a:t>
            </a:r>
            <a:r>
              <a:rPr lang="en-US" altLang="zh-CN" sz="1200" dirty="0" err="1"/>
              <a:t>repmgr</a:t>
            </a:r>
            <a:r>
              <a:rPr lang="zh-CN" altLang="en-US" sz="1200" dirty="0" err="1"/>
              <a:t>不同的是，</a:t>
            </a:r>
            <a:r>
              <a:rPr lang="en-US" altLang="zh-CN" sz="1200" dirty="0" err="1"/>
              <a:t>Patroni</a:t>
            </a:r>
            <a:r>
              <a:rPr lang="zh-CN" altLang="en-US" sz="1200" dirty="0" err="1"/>
              <a:t>需要一系列其他组件的支持，通过第三方分布式一致软件，组建并实现高可用方案。</a:t>
            </a:r>
            <a:endParaRPr lang="zh-CN" altLang="en-US" sz="1200" dirty="0" err="1"/>
          </a:p>
          <a:p>
            <a:r>
              <a:rPr lang="zh-CN" altLang="en-US" sz="1200" dirty="0" err="1"/>
              <a:t>Patroni是一个模板，是由Python编写，可以让</a:t>
            </a:r>
            <a:r>
              <a:rPr lang="zh-CN" altLang="en-US" sz="1200" dirty="0" err="1"/>
              <a:t>我们创建定制化、高可用性解决方案，并为最大的可访问性提供分布式配置存储，如ZooKeeper、etcd、Consul或Kubernetes，支持K8S部署，同时也支持多种rest api</a:t>
            </a:r>
            <a:endParaRPr lang="zh-CN" altLang="en-US" sz="1200" dirty="0" err="1"/>
          </a:p>
        </p:txBody>
      </p:sp>
      <p:sp>
        <p:nvSpPr>
          <p:cNvPr id="259" name="这里可以是一段简短的职位介绍"/>
          <p:cNvSpPr txBox="1"/>
          <p:nvPr/>
        </p:nvSpPr>
        <p:spPr>
          <a:xfrm>
            <a:off x="265430" y="932180"/>
            <a:ext cx="2323465" cy="281305"/>
          </a:xfrm>
          <a:prstGeom prst="rect">
            <a:avLst/>
          </a:prstGeom>
          <a:ln w="12700">
            <a:miter lim="400000"/>
          </a:ln>
        </p:spPr>
        <p:txBody>
          <a:bodyPr wrap="square" lIns="25400" tIns="25400" rIns="25400" bIns="25400" anchor="ctr">
            <a:spAutoFit/>
          </a:bodyPr>
          <a:lstStyle>
            <a:lvl1pPr>
              <a:defRPr sz="3000" b="1">
                <a:solidFill>
                  <a:srgbClr val="FFFFFF"/>
                </a:solidFill>
                <a:latin typeface="MicrosoftYaHeiSemibold"/>
                <a:ea typeface="MicrosoftYaHeiSemibold"/>
                <a:cs typeface="MicrosoftYaHeiSemibold"/>
                <a:sym typeface="MicrosoftYaHeiSemibold"/>
              </a:defRPr>
            </a:lvl1pPr>
          </a:lstStyle>
          <a:p>
            <a:pPr algn="l"/>
            <a:r>
              <a:rPr lang="en-US" altLang="zh-CN" sz="1500"/>
              <a:t>patroni </a:t>
            </a:r>
            <a:r>
              <a:rPr lang="zh-CN" altLang="en-US" sz="1500"/>
              <a:t>是什么？</a:t>
            </a:r>
            <a:endParaRPr lang="zh-CN" altLang="en-US" sz="1500"/>
          </a:p>
        </p:txBody>
      </p:sp>
      <p:sp>
        <p:nvSpPr>
          <p:cNvPr id="7" name="矩形 6"/>
          <p:cNvSpPr/>
          <p:nvPr/>
        </p:nvSpPr>
        <p:spPr>
          <a:xfrm>
            <a:off x="265199" y="119991"/>
            <a:ext cx="8192375" cy="645160"/>
          </a:xfrm>
          <a:prstGeom prst="rect">
            <a:avLst/>
          </a:prstGeom>
        </p:spPr>
        <p:txBody>
          <a:bodyPr wrap="square">
            <a:spAutoFit/>
          </a:bodyPr>
          <a:p>
            <a:pPr algn="l">
              <a:defRPr sz="5000" b="1">
                <a:solidFill>
                  <a:srgbClr val="FFFFFF"/>
                </a:solidFill>
                <a:latin typeface="微软雅黑"/>
                <a:ea typeface="微软雅黑"/>
                <a:cs typeface="微软雅黑"/>
                <a:sym typeface="微软雅黑"/>
              </a:defRPr>
            </a:pPr>
            <a:r>
              <a:rPr lang="en-US" altLang="zh-CN" sz="3600" b="1" dirty="0" err="1">
                <a:latin typeface="微软雅黑" panose="020B0503020204020204" pitchFamily="34" charset="-122"/>
                <a:ea typeface="微软雅黑" panose="020B0503020204020204" pitchFamily="34" charset="-122"/>
              </a:rPr>
              <a:t>patroni</a:t>
            </a:r>
            <a:endParaRPr lang="en-US" altLang="zh-CN" sz="3600" b="1" dirty="0" err="1">
              <a:latin typeface="微软雅黑" panose="020B0503020204020204" pitchFamily="34" charset="-122"/>
              <a:ea typeface="微软雅黑" panose="020B0503020204020204" pitchFamily="34" charset="-122"/>
            </a:endParaRPr>
          </a:p>
        </p:txBody>
      </p:sp>
      <p:sp>
        <p:nvSpPr>
          <p:cNvPr id="2" name="这里可以是一段简短的职位介绍"/>
          <p:cNvSpPr txBox="1"/>
          <p:nvPr/>
        </p:nvSpPr>
        <p:spPr>
          <a:xfrm>
            <a:off x="265430" y="2482850"/>
            <a:ext cx="2323465" cy="281305"/>
          </a:xfrm>
          <a:prstGeom prst="rect">
            <a:avLst/>
          </a:prstGeom>
          <a:ln w="12700">
            <a:miter lim="400000"/>
          </a:ln>
        </p:spPr>
        <p:txBody>
          <a:bodyPr wrap="square" lIns="25400" tIns="25400" rIns="25400" bIns="25400" anchor="ctr">
            <a:spAutoFit/>
          </a:bodyPr>
          <a:lstStyle>
            <a:lvl1pPr>
              <a:defRPr sz="3000" b="1">
                <a:solidFill>
                  <a:srgbClr val="FFFFFF"/>
                </a:solidFill>
                <a:latin typeface="MicrosoftYaHeiSemibold"/>
                <a:ea typeface="MicrosoftYaHeiSemibold"/>
                <a:cs typeface="MicrosoftYaHeiSemibold"/>
                <a:sym typeface="MicrosoftYaHeiSemibold"/>
              </a:defRPr>
            </a:lvl1pPr>
          </a:lstStyle>
          <a:p>
            <a:pPr algn="l"/>
            <a:r>
              <a:rPr lang="en-US" altLang="zh-CN" sz="1500"/>
              <a:t>patroni</a:t>
            </a:r>
            <a:r>
              <a:rPr lang="zh-CN" altLang="en-US" sz="1500"/>
              <a:t>的功能</a:t>
            </a:r>
            <a:endParaRPr lang="zh-CN" altLang="en-US" sz="1500"/>
          </a:p>
        </p:txBody>
      </p:sp>
      <p:sp>
        <p:nvSpPr>
          <p:cNvPr id="3" name="这里可以是一段简短的职位介绍"/>
          <p:cNvSpPr txBox="1"/>
          <p:nvPr/>
        </p:nvSpPr>
        <p:spPr>
          <a:xfrm>
            <a:off x="265430" y="4033520"/>
            <a:ext cx="2323465" cy="281305"/>
          </a:xfrm>
          <a:prstGeom prst="rect">
            <a:avLst/>
          </a:prstGeom>
          <a:ln w="12700">
            <a:miter lim="400000"/>
          </a:ln>
        </p:spPr>
        <p:txBody>
          <a:bodyPr wrap="square" lIns="25400" tIns="25400" rIns="25400" bIns="25400" anchor="ctr">
            <a:spAutoFit/>
          </a:bodyPr>
          <a:lstStyle>
            <a:lvl1pPr>
              <a:defRPr sz="3000" b="1">
                <a:solidFill>
                  <a:srgbClr val="FFFFFF"/>
                </a:solidFill>
                <a:latin typeface="MicrosoftYaHeiSemibold"/>
                <a:ea typeface="MicrosoftYaHeiSemibold"/>
                <a:cs typeface="MicrosoftYaHeiSemibold"/>
                <a:sym typeface="MicrosoftYaHeiSemibold"/>
              </a:defRPr>
            </a:lvl1pPr>
          </a:lstStyle>
          <a:p>
            <a:pPr algn="l"/>
            <a:r>
              <a:rPr lang="en-US" altLang="zh-CN" sz="1500"/>
              <a:t>watchdog</a:t>
            </a:r>
            <a:r>
              <a:rPr lang="zh-CN" altLang="en-US" sz="1500"/>
              <a:t>支持</a:t>
            </a:r>
            <a:endParaRPr lang="zh-CN" altLang="en-US" sz="1500"/>
          </a:p>
        </p:txBody>
      </p:sp>
      <p:sp>
        <p:nvSpPr>
          <p:cNvPr id="5" name="Randomised words which don't look even slightly beration. by injected humour, words even slightly. randomised which don't look even slightly humour, words which look even slightly words which"/>
          <p:cNvSpPr txBox="1"/>
          <p:nvPr/>
        </p:nvSpPr>
        <p:spPr>
          <a:xfrm>
            <a:off x="265430" y="2930843"/>
            <a:ext cx="10714990" cy="935355"/>
          </a:xfrm>
          <a:prstGeom prst="rect">
            <a:avLst/>
          </a:prstGeom>
          <a:ln w="12700">
            <a:miter lim="400000"/>
          </a:ln>
        </p:spPr>
        <p:txBody>
          <a:bodyPr wrap="square" lIns="25400" tIns="25400" rIns="25400" bIns="25400" anchor="ctr">
            <a:spAutoFit/>
          </a:bodyPr>
          <a:lstStyle>
            <a:lvl1pPr algn="l">
              <a:lnSpc>
                <a:spcPct val="120000"/>
              </a:lnSpc>
              <a:defRPr sz="2400">
                <a:solidFill>
                  <a:srgbClr val="FFFFFF"/>
                </a:solidFill>
                <a:latin typeface="+mj-lt"/>
                <a:ea typeface="+mj-ea"/>
                <a:cs typeface="+mj-cs"/>
                <a:sym typeface="Helvetica"/>
              </a:defRPr>
            </a:lvl1pPr>
          </a:lstStyle>
          <a:p>
            <a:r>
              <a:rPr lang="en-US" sz="1200" dirty="0" err="1"/>
              <a:t>1.</a:t>
            </a:r>
            <a:r>
              <a:rPr lang="zh-CN" altLang="en-US" sz="1200" dirty="0" err="1"/>
              <a:t>可以在故障转移的情况下自动选择主节点。</a:t>
            </a:r>
            <a:endParaRPr lang="zh-CN" altLang="en-US" sz="1200" dirty="0" err="1"/>
          </a:p>
          <a:p>
            <a:r>
              <a:rPr lang="en-US" altLang="zh-CN" sz="1200" dirty="0" err="1"/>
              <a:t>2.</a:t>
            </a:r>
            <a:r>
              <a:rPr lang="zh-CN" altLang="en-US" sz="1200" dirty="0" err="1"/>
              <a:t>新配置的节点可以将主机添加到集群中。</a:t>
            </a:r>
            <a:endParaRPr lang="zh-CN" altLang="en-US" sz="1200" dirty="0" err="1"/>
          </a:p>
          <a:p>
            <a:r>
              <a:rPr lang="en-US" altLang="zh-CN" sz="1200" dirty="0" err="1"/>
              <a:t>3.</a:t>
            </a:r>
            <a:r>
              <a:rPr lang="zh-CN" altLang="en-US" sz="1200" dirty="0" err="1"/>
              <a:t>恢复的主节点可以作为备节点重新加入集群中。</a:t>
            </a:r>
            <a:endParaRPr lang="zh-CN" altLang="en-US" sz="1200" dirty="0" err="1"/>
          </a:p>
          <a:p>
            <a:r>
              <a:rPr lang="en-US" altLang="zh-CN" sz="1200" dirty="0" err="1"/>
              <a:t>4.</a:t>
            </a:r>
            <a:r>
              <a:rPr lang="zh-CN" altLang="en-US" sz="1200" dirty="0" err="1"/>
              <a:t>作为一个守护进程，当</a:t>
            </a:r>
            <a:r>
              <a:rPr lang="en-US" altLang="zh-CN" sz="1200" dirty="0" err="1"/>
              <a:t>pg</a:t>
            </a:r>
            <a:r>
              <a:rPr lang="zh-CN" altLang="en-US" sz="1200" dirty="0" err="1"/>
              <a:t>进程被异常中止后，优先将其启动。</a:t>
            </a:r>
            <a:endParaRPr lang="zh-CN" altLang="en-US" sz="1200" dirty="0" err="1"/>
          </a:p>
        </p:txBody>
      </p:sp>
      <p:sp>
        <p:nvSpPr>
          <p:cNvPr id="10" name="Randomised words which don't look even slightly beration. by injected humour, words even slightly. randomised which don't look even slightly humour, words which look even slightly words which"/>
          <p:cNvSpPr txBox="1"/>
          <p:nvPr/>
        </p:nvSpPr>
        <p:spPr>
          <a:xfrm>
            <a:off x="265430" y="4481514"/>
            <a:ext cx="10714990" cy="714375"/>
          </a:xfrm>
          <a:prstGeom prst="rect">
            <a:avLst/>
          </a:prstGeom>
          <a:ln w="12700">
            <a:miter lim="400000"/>
          </a:ln>
        </p:spPr>
        <p:txBody>
          <a:bodyPr wrap="square" lIns="25400" tIns="25400" rIns="25400" bIns="25400" anchor="ctr">
            <a:spAutoFit/>
          </a:bodyPr>
          <a:lstStyle>
            <a:lvl1pPr algn="l">
              <a:lnSpc>
                <a:spcPct val="120000"/>
              </a:lnSpc>
              <a:defRPr sz="2400">
                <a:solidFill>
                  <a:srgbClr val="FFFFFF"/>
                </a:solidFill>
                <a:latin typeface="+mj-lt"/>
                <a:ea typeface="+mj-ea"/>
                <a:cs typeface="+mj-cs"/>
                <a:sym typeface="Helvetica"/>
              </a:defRPr>
            </a:lvl1pPr>
          </a:lstStyle>
          <a:p>
            <a:r>
              <a:rPr sz="1200" dirty="0" err="1"/>
              <a:t>同一时刻最多只能有一个patroni节点成为leader，即最多只能有一个patroni节点能够持有leader锁，因此能够避免脑裂的发生。</a:t>
            </a:r>
            <a:r>
              <a:rPr lang="zh-CN" sz="1200" dirty="0" err="1"/>
              <a:t>但有时候因为以下一些特殊情况，可能</a:t>
            </a:r>
            <a:r>
              <a:rPr lang="en-US" altLang="zh-CN" sz="1200" dirty="0" err="1"/>
              <a:t>PG</a:t>
            </a:r>
            <a:r>
              <a:rPr lang="zh-CN" altLang="en-US" sz="1200" dirty="0" err="1">
                <a:ea typeface="宋体" charset="0"/>
              </a:rPr>
              <a:t>”旧主“没能被及时杀死（脑裂保护机制出现问题），则</a:t>
            </a:r>
            <a:r>
              <a:rPr lang="en-US" altLang="zh-CN" sz="1200" dirty="0" err="1">
                <a:ea typeface="宋体" charset="0"/>
              </a:rPr>
              <a:t>watchdog</a:t>
            </a:r>
            <a:r>
              <a:rPr lang="zh-CN" altLang="en-US" sz="1200" dirty="0" err="1">
                <a:ea typeface="宋体" charset="0"/>
              </a:rPr>
              <a:t>将给</a:t>
            </a:r>
            <a:r>
              <a:rPr lang="en-US" altLang="zh-CN" sz="1200" dirty="0" err="1">
                <a:ea typeface="宋体" charset="0"/>
              </a:rPr>
              <a:t>patroni</a:t>
            </a:r>
            <a:r>
              <a:rPr lang="zh-CN" altLang="en-US" sz="1200" dirty="0" err="1">
                <a:ea typeface="宋体" charset="0"/>
              </a:rPr>
              <a:t>防止脑裂的机制，增加一个额外的保障：确保”旧主“被杀死，”新主“顺利接管。</a:t>
            </a:r>
            <a:endParaRPr lang="zh-CN" altLang="en-US" sz="1200" dirty="0" err="1">
              <a:ea typeface="宋体" charset="0"/>
            </a:endParaRPr>
          </a:p>
        </p:txBody>
      </p:sp>
      <p:sp>
        <p:nvSpPr>
          <p:cNvPr id="4" name="Randomised words which don't look even slightly beration. by injected humour, words even slightly. randomised which don't look even slightly humour, words which look even slightly words which"/>
          <p:cNvSpPr txBox="1"/>
          <p:nvPr/>
        </p:nvSpPr>
        <p:spPr>
          <a:xfrm>
            <a:off x="265430" y="5811520"/>
            <a:ext cx="10714990" cy="492760"/>
          </a:xfrm>
          <a:prstGeom prst="rect">
            <a:avLst/>
          </a:prstGeom>
          <a:ln w="12700">
            <a:miter lim="400000"/>
          </a:ln>
        </p:spPr>
        <p:txBody>
          <a:bodyPr wrap="square" lIns="25400" tIns="25400" rIns="25400" bIns="25400" anchor="ctr">
            <a:spAutoFit/>
          </a:bodyPr>
          <a:lstStyle>
            <a:lvl1pPr algn="l">
              <a:lnSpc>
                <a:spcPct val="120000"/>
              </a:lnSpc>
              <a:defRPr sz="2400">
                <a:solidFill>
                  <a:srgbClr val="FFFFFF"/>
                </a:solidFill>
                <a:latin typeface="+mj-lt"/>
                <a:ea typeface="+mj-ea"/>
                <a:cs typeface="+mj-cs"/>
                <a:sym typeface="Helvetica"/>
              </a:defRPr>
            </a:lvl1pPr>
          </a:lstStyle>
          <a:p>
            <a:r>
              <a:rPr sz="1200" dirty="0" err="1"/>
              <a:t>patroni通过一个api接口连接到</a:t>
            </a:r>
            <a:r>
              <a:rPr lang="en-US" sz="1200" dirty="0" err="1"/>
              <a:t>consul</a:t>
            </a:r>
            <a:r>
              <a:rPr sz="1200" dirty="0" err="1"/>
              <a:t>，向其插入键值对记录patroni参数、数据库参数、主备信息以及连接信息，平常通过</a:t>
            </a:r>
            <a:r>
              <a:rPr lang="en-US" sz="1200" dirty="0" err="1"/>
              <a:t>consul</a:t>
            </a:r>
            <a:r>
              <a:rPr sz="1200" dirty="0" err="1"/>
              <a:t>对其它节点做心跳检测，通过从</a:t>
            </a:r>
            <a:r>
              <a:rPr lang="en-US" sz="1200" dirty="0" err="1"/>
              <a:t>consul</a:t>
            </a:r>
            <a:r>
              <a:rPr sz="1200" dirty="0" err="1"/>
              <a:t>获取数据对中存储的主备信息来判断各节点的状态对集群进行自动管理</a:t>
            </a:r>
            <a:endParaRPr sz="1200" dirty="0" err="1"/>
          </a:p>
        </p:txBody>
      </p:sp>
      <p:sp>
        <p:nvSpPr>
          <p:cNvPr id="6" name="这里可以是一段简短的职位介绍"/>
          <p:cNvSpPr txBox="1"/>
          <p:nvPr/>
        </p:nvSpPr>
        <p:spPr>
          <a:xfrm>
            <a:off x="265430" y="5363210"/>
            <a:ext cx="2323465" cy="281305"/>
          </a:xfrm>
          <a:prstGeom prst="rect">
            <a:avLst/>
          </a:prstGeom>
          <a:ln w="12700">
            <a:miter lim="400000"/>
          </a:ln>
        </p:spPr>
        <p:txBody>
          <a:bodyPr wrap="square" lIns="25400" tIns="25400" rIns="25400" bIns="25400" anchor="ctr">
            <a:spAutoFit/>
          </a:bodyPr>
          <a:lstStyle>
            <a:lvl1pPr>
              <a:defRPr sz="3000" b="1">
                <a:solidFill>
                  <a:srgbClr val="FFFFFF"/>
                </a:solidFill>
                <a:latin typeface="MicrosoftYaHeiSemibold"/>
                <a:ea typeface="MicrosoftYaHeiSemibold"/>
                <a:cs typeface="MicrosoftYaHeiSemibold"/>
                <a:sym typeface="MicrosoftYaHeiSemibold"/>
              </a:defRPr>
            </a:lvl1pPr>
          </a:lstStyle>
          <a:p>
            <a:pPr algn="l"/>
            <a:r>
              <a:rPr lang="en-US" altLang="zh-CN" sz="1500"/>
              <a:t>patroni </a:t>
            </a:r>
            <a:r>
              <a:rPr lang="zh-CN" altLang="en-US" sz="1500"/>
              <a:t>工作</a:t>
            </a:r>
            <a:r>
              <a:rPr lang="zh-CN" altLang="en-US" sz="1500"/>
              <a:t>原理</a:t>
            </a:r>
            <a:endParaRPr lang="zh-CN" altLang="en-US" sz="1500"/>
          </a:p>
        </p:txBody>
      </p:sp>
    </p:spTree>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animEffect transition="in" filter="blinds(horizontal)">
                                      <p:cBhvr>
                                        <p:cTn id="7" dur="500"/>
                                        <p:tgtEl>
                                          <p:spTgt spid="25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57">
                                            <p:txEl>
                                              <p:pRg st="1" end="1"/>
                                            </p:txEl>
                                          </p:spTgt>
                                        </p:tgtEl>
                                        <p:attrNameLst>
                                          <p:attrName>style.visibility</p:attrName>
                                        </p:attrNameLst>
                                      </p:cBhvr>
                                      <p:to>
                                        <p:strVal val="visible"/>
                                      </p:to>
                                    </p:set>
                                    <p:animEffect transition="in" filter="blinds(horizontal)">
                                      <p:cBhvr>
                                        <p:cTn id="10" dur="500"/>
                                        <p:tgtEl>
                                          <p:spTgt spid="25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additive="base">
                                        <p:cTn id="23"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 calcmode="lin" valueType="num">
                                      <p:cBhvr additive="base">
                                        <p:cTn id="27"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 calcmode="lin" valueType="num">
                                      <p:cBhvr additive="base">
                                        <p:cTn id="3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blinds(horizontal)">
                                      <p:cBhvr>
                                        <p:cTn id="3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8.jpeg"/></Relationships>
</file>

<file path=ppt/theme/_rels/theme2.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panose="020B0502020104020203"/>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600" b="0" i="0" u="none" strike="noStrike" cap="none" spc="0" normalizeH="0" baseline="0">
            <a:ln>
              <a:noFill/>
            </a:ln>
            <a:solidFill>
              <a:srgbClr val="000000"/>
            </a:solidFill>
            <a:effectLst/>
            <a:uFillTx/>
            <a:latin typeface="+mn-lt"/>
            <a:ea typeface="+mn-ea"/>
            <a:cs typeface="+mn-cs"/>
            <a:sym typeface="Gill Sans" panose="020B0502020104020203"/>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panose="020B0502020104020203"/>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600" b="0" i="0" u="none" strike="noStrike" cap="none" spc="0" normalizeH="0" baseline="0">
            <a:ln>
              <a:noFill/>
            </a:ln>
            <a:solidFill>
              <a:srgbClr val="000000"/>
            </a:solidFill>
            <a:effectLst/>
            <a:uFillTx/>
            <a:latin typeface="+mn-lt"/>
            <a:ea typeface="+mn-ea"/>
            <a:cs typeface="+mn-cs"/>
            <a:sym typeface="Gill Sans" panose="020B0502020104020203"/>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4536</Words>
  <Application>WPS 演示</Application>
  <PresentationFormat>自定义</PresentationFormat>
  <Paragraphs>240</Paragraphs>
  <Slides>19</Slides>
  <Notes>0</Notes>
  <HiddenSlides>0</HiddenSlides>
  <MMClips>0</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19</vt:i4>
      </vt:variant>
    </vt:vector>
  </HeadingPairs>
  <TitlesOfParts>
    <vt:vector size="48" baseType="lpstr">
      <vt:lpstr>Arial</vt:lpstr>
      <vt:lpstr>宋体</vt:lpstr>
      <vt:lpstr>Wingdings</vt:lpstr>
      <vt:lpstr>Gill Sans</vt:lpstr>
      <vt:lpstr>MicrosoftYaHeiSemibold</vt:lpstr>
      <vt:lpstr>Thonburi</vt:lpstr>
      <vt:lpstr>微软雅黑</vt:lpstr>
      <vt:lpstr>汉仪旗黑</vt:lpstr>
      <vt:lpstr>Helvetica</vt:lpstr>
      <vt:lpstr>MicrosoftYaHeiLight</vt:lpstr>
      <vt:lpstr>헤드라인A</vt:lpstr>
      <vt:lpstr>Microsoft YaHei Heavy</vt:lpstr>
      <vt:lpstr>Apple SD Gothic Neo</vt:lpstr>
      <vt:lpstr>苹方-简</vt:lpstr>
      <vt:lpstr>Helvetica Light</vt:lpstr>
      <vt:lpstr>Lucida Grande</vt:lpstr>
      <vt:lpstr>微软雅黑</vt:lpstr>
      <vt:lpstr>MicrosoftYaHeiHeavy</vt:lpstr>
      <vt:lpstr>Times</vt:lpstr>
      <vt:lpstr>宋体</vt:lpstr>
      <vt:lpstr>Helvetica Bold</vt:lpstr>
      <vt:lpstr>微软雅黑</vt:lpstr>
      <vt:lpstr>Gill Sans Bold</vt:lpstr>
      <vt:lpstr>Arial Unicode MS</vt:lpstr>
      <vt:lpstr>汉仪书宋二KW</vt:lpstr>
      <vt:lpstr>Helvetica</vt:lpstr>
      <vt:lpstr>Calibri</vt:lpstr>
      <vt:lpstr>Helvetica Neue</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云和恩墨（北京）信息技术有限公司</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云和恩墨_2020_PPT深色模板</dc:title>
  <dc:creator>云和恩墨（北京）信息技术有限公司</dc:creator>
  <dc:subject>深色模板</dc:subject>
  <cp:lastModifiedBy>Gavin</cp:lastModifiedBy>
  <cp:revision>60</cp:revision>
  <dcterms:created xsi:type="dcterms:W3CDTF">2022-08-25T06:39:45Z</dcterms:created>
  <dcterms:modified xsi:type="dcterms:W3CDTF">2022-08-25T06:39:45Z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2052-4.5.0.7415</vt:lpwstr>
  </property>
  <property fmtid="{D5CDD505-2E9C-101B-9397-08002B2CF9AE}" pid="3" name="ICV">
    <vt:lpwstr>31961066410FF1DC3E06FB62C35FCEDC</vt:lpwstr>
  </property>
</Properties>
</file>